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02"/>
  </p:notesMasterIdLst>
  <p:sldIdLst>
    <p:sldId id="256" r:id="rId2"/>
    <p:sldId id="262" r:id="rId3"/>
    <p:sldId id="263" r:id="rId4"/>
    <p:sldId id="264" r:id="rId5"/>
    <p:sldId id="265" r:id="rId6"/>
    <p:sldId id="266" r:id="rId7"/>
    <p:sldId id="257" r:id="rId8"/>
    <p:sldId id="258" r:id="rId9"/>
    <p:sldId id="259" r:id="rId10"/>
    <p:sldId id="260" r:id="rId11"/>
    <p:sldId id="261" r:id="rId12"/>
    <p:sldId id="398" r:id="rId13"/>
    <p:sldId id="341" r:id="rId14"/>
    <p:sldId id="399" r:id="rId15"/>
    <p:sldId id="400" r:id="rId16"/>
    <p:sldId id="267" r:id="rId17"/>
    <p:sldId id="342" r:id="rId18"/>
    <p:sldId id="343" r:id="rId19"/>
    <p:sldId id="278" r:id="rId20"/>
    <p:sldId id="324" r:id="rId21"/>
    <p:sldId id="373" r:id="rId22"/>
    <p:sldId id="374" r:id="rId23"/>
    <p:sldId id="375" r:id="rId24"/>
    <p:sldId id="371" r:id="rId25"/>
    <p:sldId id="372" r:id="rId26"/>
    <p:sldId id="282" r:id="rId27"/>
    <p:sldId id="39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279" r:id="rId39"/>
    <p:sldId id="344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283" r:id="rId54"/>
    <p:sldId id="284" r:id="rId55"/>
    <p:sldId id="285" r:id="rId56"/>
    <p:sldId id="302" r:id="rId57"/>
    <p:sldId id="286" r:id="rId58"/>
    <p:sldId id="287" r:id="rId59"/>
    <p:sldId id="303" r:id="rId60"/>
    <p:sldId id="304" r:id="rId61"/>
    <p:sldId id="305" r:id="rId62"/>
    <p:sldId id="306" r:id="rId63"/>
    <p:sldId id="307" r:id="rId64"/>
    <p:sldId id="308" r:id="rId65"/>
    <p:sldId id="309" r:id="rId66"/>
    <p:sldId id="376" r:id="rId67"/>
    <p:sldId id="377" r:id="rId68"/>
    <p:sldId id="378" r:id="rId69"/>
    <p:sldId id="379" r:id="rId70"/>
    <p:sldId id="380" r:id="rId71"/>
    <p:sldId id="381" r:id="rId72"/>
    <p:sldId id="382" r:id="rId73"/>
    <p:sldId id="383" r:id="rId74"/>
    <p:sldId id="384" r:id="rId75"/>
    <p:sldId id="385" r:id="rId76"/>
    <p:sldId id="386" r:id="rId77"/>
    <p:sldId id="387" r:id="rId78"/>
    <p:sldId id="388" r:id="rId79"/>
    <p:sldId id="389" r:id="rId80"/>
    <p:sldId id="390" r:id="rId81"/>
    <p:sldId id="391" r:id="rId82"/>
    <p:sldId id="392" r:id="rId83"/>
    <p:sldId id="393" r:id="rId84"/>
    <p:sldId id="394" r:id="rId85"/>
    <p:sldId id="395" r:id="rId86"/>
    <p:sldId id="396" r:id="rId87"/>
    <p:sldId id="288" r:id="rId88"/>
    <p:sldId id="289" r:id="rId89"/>
    <p:sldId id="290" r:id="rId90"/>
    <p:sldId id="291" r:id="rId91"/>
    <p:sldId id="292" r:id="rId92"/>
    <p:sldId id="293" r:id="rId93"/>
    <p:sldId id="294" r:id="rId94"/>
    <p:sldId id="295" r:id="rId95"/>
    <p:sldId id="296" r:id="rId96"/>
    <p:sldId id="297" r:id="rId97"/>
    <p:sldId id="298" r:id="rId98"/>
    <p:sldId id="299" r:id="rId99"/>
    <p:sldId id="300" r:id="rId100"/>
    <p:sldId id="370" r:id="rId10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11" autoAdjust="0"/>
  </p:normalViewPr>
  <p:slideViewPr>
    <p:cSldViewPr>
      <p:cViewPr varScale="1">
        <p:scale>
          <a:sx n="104" d="100"/>
          <a:sy n="104" d="100"/>
        </p:scale>
        <p:origin x="-11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6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D94800-3584-4667-9F71-988AAAA60F7F}" type="datetimeFigureOut">
              <a:rPr lang="en-US" smtClean="0"/>
              <a:t>5/10/2012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1C67D-5C42-4AB2-BB97-E912AFA62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41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025159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Arial" pitchFamily="34"/>
              <a:buNone/>
            </a:defPPr>
            <a:lvl1pPr lvl="0">
              <a:buClr>
                <a:srgbClr val="000000"/>
              </a:buClr>
              <a:buSzPct val="100000"/>
              <a:buFont typeface="Arial" pitchFamily="34"/>
              <a:buChar char="•"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83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83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83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83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83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83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Arial" pitchFamily="34"/>
              <a:buNone/>
            </a:defPPr>
            <a:lvl1pPr lvl="0">
              <a:buClr>
                <a:srgbClr val="000000"/>
              </a:buClr>
              <a:buSzPct val="100000"/>
              <a:buFont typeface="Arial" pitchFamily="34"/>
              <a:buChar char="•"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en-US" kern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025159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Arial" pitchFamily="34"/>
              <a:buNone/>
            </a:defPPr>
            <a:lvl1pPr lvl="0">
              <a:buClr>
                <a:srgbClr val="000000"/>
              </a:buClr>
              <a:buSzPct val="100000"/>
              <a:buFont typeface="Arial" pitchFamily="34"/>
              <a:buChar char="•"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025159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Arial" pitchFamily="34"/>
              <a:buNone/>
            </a:defPPr>
            <a:lvl1pPr lvl="0">
              <a:buClr>
                <a:srgbClr val="000000"/>
              </a:buClr>
              <a:buSzPct val="100000"/>
              <a:buFont typeface="Arial" pitchFamily="34"/>
              <a:buChar char="•"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10B0429-0ADB-4007-9DB3-D43DD8BE3E01}" type="slidenum">
              <a:rPr lang="en-GB"/>
              <a:pPr/>
              <a:t>56</a:t>
            </a:fld>
            <a:endParaRPr lang="en-GB"/>
          </a:p>
        </p:txBody>
      </p:sp>
      <p:sp>
        <p:nvSpPr>
          <p:cNvPr id="174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95325"/>
            <a:ext cx="4573587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38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586DA61-3651-4F56-A0B6-ABB0C1A15753}" type="slidenum">
              <a:rPr lang="en-GB"/>
              <a:pPr/>
              <a:t>17</a:t>
            </a:fld>
            <a:endParaRPr lang="en-GB"/>
          </a:p>
        </p:txBody>
      </p:sp>
      <p:sp>
        <p:nvSpPr>
          <p:cNvPr id="1351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51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A1C23C-D048-4DB5-9626-15DCA932CE44}" type="slidenum">
              <a:rPr lang="en-GB"/>
              <a:pPr/>
              <a:t>59</a:t>
            </a:fld>
            <a:endParaRPr lang="en-GB"/>
          </a:p>
        </p:txBody>
      </p:sp>
      <p:sp>
        <p:nvSpPr>
          <p:cNvPr id="191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1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1CD495-0C14-4806-A364-A4AD9D667E80}" type="slidenum">
              <a:rPr lang="en-GB"/>
              <a:pPr/>
              <a:t>60</a:t>
            </a:fld>
            <a:endParaRPr lang="en-GB"/>
          </a:p>
        </p:txBody>
      </p:sp>
      <p:sp>
        <p:nvSpPr>
          <p:cNvPr id="192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2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98C225-1CC9-4C6B-87AD-01FE32773653}" type="slidenum">
              <a:rPr lang="en-GB"/>
              <a:pPr/>
              <a:t>61</a:t>
            </a:fld>
            <a:endParaRPr lang="en-GB"/>
          </a:p>
        </p:txBody>
      </p:sp>
      <p:sp>
        <p:nvSpPr>
          <p:cNvPr id="193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3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2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F9BAA0-724C-42F3-A4BA-5068BF1F1E19}" type="slidenum">
              <a:rPr lang="en-GB"/>
              <a:pPr/>
              <a:t>62</a:t>
            </a:fld>
            <a:endParaRPr lang="en-GB"/>
          </a:p>
        </p:txBody>
      </p:sp>
      <p:sp>
        <p:nvSpPr>
          <p:cNvPr id="176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95325"/>
            <a:ext cx="4573587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6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EA04EA-CAD7-4EE1-A375-52CCD96CF468}" type="slidenum">
              <a:rPr lang="en-GB"/>
              <a:pPr/>
              <a:t>63</a:t>
            </a:fld>
            <a:endParaRPr lang="en-GB"/>
          </a:p>
        </p:txBody>
      </p:sp>
      <p:sp>
        <p:nvSpPr>
          <p:cNvPr id="175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95325"/>
            <a:ext cx="4573587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5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38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225A57-80CC-4F20-B222-0C76C1573B77}" type="slidenum">
              <a:rPr lang="en-GB"/>
              <a:pPr/>
              <a:t>64</a:t>
            </a:fld>
            <a:endParaRPr lang="en-GB"/>
          </a:p>
        </p:txBody>
      </p:sp>
      <p:sp>
        <p:nvSpPr>
          <p:cNvPr id="177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95325"/>
            <a:ext cx="4573587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7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E8646A-0BE5-4BE7-90E3-5A4A21B695F7}" type="slidenum">
              <a:rPr lang="en-GB"/>
              <a:pPr/>
              <a:t>65</a:t>
            </a:fld>
            <a:endParaRPr lang="en-GB"/>
          </a:p>
        </p:txBody>
      </p:sp>
      <p:sp>
        <p:nvSpPr>
          <p:cNvPr id="196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6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0413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83" y="4343238"/>
            <a:ext cx="5486082" cy="279797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0413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83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0413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83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D82D7EA-DB31-4E08-AD53-D45E2FD4F657}" type="slidenum">
              <a:rPr lang="en-GB"/>
              <a:pPr/>
              <a:t>18</a:t>
            </a:fld>
            <a:endParaRPr lang="en-GB"/>
          </a:p>
        </p:txBody>
      </p:sp>
      <p:sp>
        <p:nvSpPr>
          <p:cNvPr id="136193" name="Text Box 1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endParaRPr lang="en-GB" sz="1200"/>
          </a:p>
        </p:txBody>
      </p:sp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endParaRPr lang="en-GB" sz="1200"/>
          </a:p>
        </p:txBody>
      </p:sp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196" name="Rectangle 4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0413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83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0413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83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0413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83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0413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83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0413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83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0413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83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0413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83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0413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83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0413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83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0413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83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2622E1A-2E4A-42A8-9D14-5126A1A291A2}" type="slidenum">
              <a:rPr lang="en-GB"/>
              <a:pPr/>
              <a:t>23</a:t>
            </a:fld>
            <a:endParaRPr lang="en-GB"/>
          </a:p>
        </p:txBody>
      </p:sp>
      <p:sp>
        <p:nvSpPr>
          <p:cNvPr id="158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95325"/>
            <a:ext cx="4573587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8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38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0413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83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0413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83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0413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83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0413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83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0413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83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0413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83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0413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83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0413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83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Arial" pitchFamily="34"/>
              <a:buNone/>
            </a:defPPr>
            <a:lvl1pPr lvl="0">
              <a:buClr>
                <a:srgbClr val="000000"/>
              </a:buClr>
              <a:buSzPct val="100000"/>
              <a:buFont typeface="Arial" pitchFamily="34"/>
              <a:buChar char="•"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83" y="4343236"/>
            <a:ext cx="5486082" cy="276999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83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83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83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B9F03451-E71F-4457-BE10-7C50B8C885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6306980"/>
            <a:ext cx="1828800" cy="481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E23A-F299-421F-95C0-E00C1CC25A60}" type="datetimeFigureOut">
              <a:rPr lang="en-US" smtClean="0"/>
              <a:t>5/10/2012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3451-E71F-4457-BE10-7C50B8C8857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E23A-F299-421F-95C0-E00C1CC25A60}" type="datetimeFigureOut">
              <a:rPr lang="en-US" smtClean="0"/>
              <a:t>5/10/2012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3451-E71F-4457-BE10-7C50B8C8857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838200" y="1981200"/>
            <a:ext cx="3770313" cy="41052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0913" y="1981200"/>
            <a:ext cx="3770312" cy="4105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4138" y="6242050"/>
            <a:ext cx="587375" cy="488950"/>
          </a:xfrm>
        </p:spPr>
        <p:txBody>
          <a:bodyPr/>
          <a:lstStyle>
            <a:lvl1pPr>
              <a:defRPr/>
            </a:lvl1pPr>
          </a:lstStyle>
          <a:p>
            <a:fld id="{AD91C798-BECC-489B-8A44-15CD048E45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0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E23A-F299-421F-95C0-E00C1CC25A60}" type="datetimeFigureOut">
              <a:rPr lang="en-US" smtClean="0"/>
              <a:t>5/10/2012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3451-E71F-4457-BE10-7C50B8C8857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E23A-F299-421F-95C0-E00C1CC25A60}" type="datetimeFigureOut">
              <a:rPr lang="en-US" smtClean="0"/>
              <a:t>5/10/2012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3451-E71F-4457-BE10-7C50B8C8857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327717"/>
            <a:ext cx="1828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E23A-F299-421F-95C0-E00C1CC25A60}" type="datetimeFigureOut">
              <a:rPr lang="en-US" smtClean="0"/>
              <a:t>5/10/2012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3451-E71F-4457-BE10-7C50B8C8857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E23A-F299-421F-95C0-E00C1CC25A60}" type="datetimeFigureOut">
              <a:rPr lang="en-US" smtClean="0"/>
              <a:t>5/10/2012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3451-E71F-4457-BE10-7C50B8C8857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E23A-F299-421F-95C0-E00C1CC25A60}" type="datetimeFigureOut">
              <a:rPr lang="en-US" smtClean="0"/>
              <a:t>5/10/2012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3451-E71F-4457-BE10-7C50B8C8857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E23A-F299-421F-95C0-E00C1CC25A60}" type="datetimeFigureOut">
              <a:rPr lang="en-US" smtClean="0"/>
              <a:t>5/10/2012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3451-E71F-4457-BE10-7C50B8C8857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E23A-F299-421F-95C0-E00C1CC25A60}" type="datetimeFigureOut">
              <a:rPr lang="en-US" smtClean="0"/>
              <a:t>5/10/2012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3451-E71F-4457-BE10-7C50B8C8857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E23A-F299-421F-95C0-E00C1CC25A60}" type="datetimeFigureOut">
              <a:rPr lang="en-US" smtClean="0"/>
              <a:t>5/10/2012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3451-E71F-4457-BE10-7C50B8C8857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52A2E23A-F299-421F-95C0-E00C1CC25A60}" type="datetimeFigureOut">
              <a:rPr lang="en-US" smtClean="0"/>
              <a:t>5/10/2012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9F03451-E71F-4457-BE10-7C50B8C8857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740" y="6286394"/>
            <a:ext cx="1828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5.jpeg"/><Relationship Id="rId4" Type="http://schemas.openxmlformats.org/officeDocument/2006/relationships/image" Target="../media/image58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95800"/>
            <a:ext cx="7696200" cy="1371600"/>
          </a:xfrm>
        </p:spPr>
        <p:txBody>
          <a:bodyPr/>
          <a:lstStyle/>
          <a:p>
            <a:pPr algn="ctr">
              <a:lnSpc>
                <a:spcPts val="7000"/>
              </a:lnSpc>
            </a:pPr>
            <a:r>
              <a:rPr lang="en-US" sz="9600" dirty="0" smtClean="0">
                <a:latin typeface="Traffic" pitchFamily="82" charset="0"/>
              </a:rPr>
              <a:t>S</a:t>
            </a:r>
            <a:r>
              <a:rPr lang="en-US" sz="5400" dirty="0" smtClean="0"/>
              <a:t>mart   </a:t>
            </a:r>
            <a:r>
              <a:rPr lang="en-US" sz="9600" dirty="0" smtClean="0">
                <a:latin typeface="Traffic" pitchFamily="82" charset="0"/>
              </a:rPr>
              <a:t>C</a:t>
            </a:r>
            <a:r>
              <a:rPr lang="en-US" sz="5400" dirty="0" smtClean="0"/>
              <a:t>ontrol   </a:t>
            </a:r>
            <a:r>
              <a:rPr lang="en-US" sz="9600" dirty="0" smtClean="0">
                <a:latin typeface="Traffic" pitchFamily="82" charset="0"/>
              </a:rPr>
              <a:t>S</a:t>
            </a:r>
            <a:r>
              <a:rPr lang="en-US" sz="5400" dirty="0" smtClean="0"/>
              <a:t>ystems</a:t>
            </a:r>
            <a:endParaRPr lang="en-US" sz="5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2000"/>
            <a:ext cx="5486400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11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Corporate Strengths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85800"/>
            <a:ext cx="7696200" cy="4114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Inventors &amp; Innovators</a:t>
            </a:r>
          </a:p>
          <a:p>
            <a:pPr lvl="1"/>
            <a:r>
              <a:rPr lang="en-US" dirty="0" smtClean="0"/>
              <a:t>Many industry first software features/functions</a:t>
            </a:r>
          </a:p>
          <a:p>
            <a:pPr lvl="1"/>
            <a:r>
              <a:rPr lang="en-US" dirty="0" smtClean="0"/>
              <a:t>Embrace &amp; provide open architecture technologies</a:t>
            </a:r>
          </a:p>
          <a:p>
            <a:pPr lvl="1"/>
            <a:r>
              <a:rPr lang="en-US" dirty="0" smtClean="0"/>
              <a:t>Apply computer technologies to industrial automation market</a:t>
            </a:r>
            <a:endParaRPr lang="en-US" dirty="0"/>
          </a:p>
          <a:p>
            <a:r>
              <a:rPr lang="en-US" dirty="0" smtClean="0"/>
              <a:t>Focused market offering – specialize in industrial automation products</a:t>
            </a:r>
          </a:p>
          <a:p>
            <a:pPr lvl="1"/>
            <a:r>
              <a:rPr lang="en-US" dirty="0" smtClean="0"/>
              <a:t>Experts in embedded software </a:t>
            </a:r>
            <a:r>
              <a:rPr lang="en-US" sz="1800" i="1" dirty="0" smtClean="0"/>
              <a:t>(e.g.: I/O drivers, networking, operating systems)</a:t>
            </a:r>
          </a:p>
          <a:p>
            <a:pPr lvl="1"/>
            <a:r>
              <a:rPr lang="en-US" dirty="0" smtClean="0"/>
              <a:t>Reliability &amp; Determinism comes first</a:t>
            </a:r>
          </a:p>
          <a:p>
            <a:r>
              <a:rPr lang="en-US" dirty="0" smtClean="0"/>
              <a:t>Treasure customer feedback</a:t>
            </a:r>
          </a:p>
          <a:p>
            <a:pPr lvl="1"/>
            <a:r>
              <a:rPr lang="en-US" dirty="0" smtClean="0"/>
              <a:t>React quickly to customer requests</a:t>
            </a:r>
          </a:p>
        </p:txBody>
      </p:sp>
    </p:spTree>
    <p:extLst>
      <p:ext uri="{BB962C8B-B14F-4D97-AF65-F5344CB8AC3E}">
        <p14:creationId xmlns:p14="http://schemas.microsoft.com/office/powerpoint/2010/main" val="61175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http://softplc.com</a:t>
            </a:r>
          </a:p>
          <a:p>
            <a:r>
              <a:rPr lang="en-US" dirty="0" smtClean="0"/>
              <a:t>info@softplc.com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609600"/>
            <a:ext cx="5486400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003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Corporate Strengths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Excel in customer support services</a:t>
            </a:r>
          </a:p>
          <a:p>
            <a:pPr lvl="1"/>
            <a:r>
              <a:rPr lang="en-US" dirty="0" smtClean="0"/>
              <a:t>No “case numbers”</a:t>
            </a:r>
          </a:p>
          <a:p>
            <a:pPr lvl="1"/>
            <a:r>
              <a:rPr lang="en-US" dirty="0" smtClean="0"/>
              <a:t>Support staff are field experienced application engineers</a:t>
            </a:r>
          </a:p>
          <a:p>
            <a:pPr lvl="1"/>
            <a:r>
              <a:rPr lang="en-US" i="1" dirty="0" smtClean="0"/>
              <a:t>“I can’t remember a time in the last 20 years that a vendor went to the lengths that SoftPLC Corp. did to ensure our projects were a success.”  </a:t>
            </a:r>
            <a:r>
              <a:rPr lang="en-US" sz="1400" dirty="0" smtClean="0"/>
              <a:t>(USACE)</a:t>
            </a:r>
          </a:p>
          <a:p>
            <a:r>
              <a:rPr lang="en-US" sz="2200" dirty="0" smtClean="0"/>
              <a:t>Worldwide network of technical distributors &amp; system integrators for local support</a:t>
            </a:r>
          </a:p>
          <a:p>
            <a:r>
              <a:rPr lang="en-US" sz="2200" dirty="0" smtClean="0"/>
              <a:t>24-7/365 support available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2657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181600"/>
            <a:ext cx="6781800" cy="990600"/>
          </a:xfrm>
        </p:spPr>
        <p:txBody>
          <a:bodyPr/>
          <a:lstStyle/>
          <a:p>
            <a:r>
              <a:rPr lang="en-US" dirty="0" smtClean="0"/>
              <a:t>Customers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457200"/>
            <a:ext cx="8077200" cy="4800600"/>
          </a:xfrm>
        </p:spPr>
        <p:txBody>
          <a:bodyPr/>
          <a:lstStyle/>
          <a:p>
            <a:r>
              <a:rPr lang="en-US" dirty="0" smtClean="0"/>
              <a:t>SoftPLC Customers can be found in a wide variety of industries world-wide</a:t>
            </a:r>
          </a:p>
          <a:p>
            <a:pPr lvl="1"/>
            <a:r>
              <a:rPr lang="en-US" dirty="0" smtClean="0"/>
              <a:t>Wood/Paper – </a:t>
            </a:r>
            <a:r>
              <a:rPr lang="en-US" sz="1800" dirty="0" smtClean="0"/>
              <a:t>Boise Cascade, Weyerhaeuser, Int’l Paper, Bowater...</a:t>
            </a:r>
          </a:p>
          <a:p>
            <a:pPr lvl="1"/>
            <a:r>
              <a:rPr lang="en-US" dirty="0" smtClean="0"/>
              <a:t>Food/Beverage –</a:t>
            </a:r>
            <a:r>
              <a:rPr lang="en-US" sz="1800" dirty="0" smtClean="0"/>
              <a:t>Safeway, Kraft, Pacific Shrimp, </a:t>
            </a:r>
            <a:r>
              <a:rPr lang="en-US" sz="1800" dirty="0" err="1" smtClean="0"/>
              <a:t>TeePak</a:t>
            </a:r>
            <a:r>
              <a:rPr lang="en-US" sz="1800" dirty="0" smtClean="0"/>
              <a:t>, Coca-Cola…</a:t>
            </a:r>
          </a:p>
          <a:p>
            <a:pPr lvl="1"/>
            <a:r>
              <a:rPr lang="en-US" dirty="0" smtClean="0"/>
              <a:t>Transportation – </a:t>
            </a:r>
            <a:r>
              <a:rPr lang="en-US" sz="1800" dirty="0" smtClean="0"/>
              <a:t>Ford, Detroit Diesel, GM, </a:t>
            </a:r>
            <a:r>
              <a:rPr lang="en-US" sz="1800" dirty="0" err="1" smtClean="0"/>
              <a:t>Schenck</a:t>
            </a:r>
            <a:r>
              <a:rPr lang="en-US" sz="1800" dirty="0" smtClean="0"/>
              <a:t>, Lockheed, Toyota…</a:t>
            </a:r>
          </a:p>
          <a:p>
            <a:pPr lvl="1"/>
            <a:r>
              <a:rPr lang="en-US" dirty="0" smtClean="0"/>
              <a:t>Quarries/Materials – </a:t>
            </a:r>
            <a:r>
              <a:rPr lang="en-US" sz="1800" dirty="0" err="1" smtClean="0"/>
              <a:t>Tilcon</a:t>
            </a:r>
            <a:r>
              <a:rPr lang="en-US" sz="1800" dirty="0" smtClean="0"/>
              <a:t>, </a:t>
            </a:r>
            <a:r>
              <a:rPr lang="en-US" sz="1800" dirty="0" err="1" smtClean="0"/>
              <a:t>LaFarge</a:t>
            </a:r>
            <a:r>
              <a:rPr lang="en-US" sz="1800" dirty="0" smtClean="0"/>
              <a:t>, Smurfit, Cadman…</a:t>
            </a:r>
          </a:p>
          <a:p>
            <a:pPr lvl="1"/>
            <a:r>
              <a:rPr lang="en-US" dirty="0" smtClean="0"/>
              <a:t>Power – </a:t>
            </a:r>
            <a:r>
              <a:rPr lang="en-US" sz="1800" dirty="0" smtClean="0"/>
              <a:t>USBR, Detroit Edison, </a:t>
            </a:r>
            <a:r>
              <a:rPr lang="en-US" sz="1800" dirty="0" err="1" smtClean="0"/>
              <a:t>Dracena</a:t>
            </a:r>
            <a:r>
              <a:rPr lang="en-US" sz="1400" dirty="0" smtClean="0"/>
              <a:t>, </a:t>
            </a:r>
            <a:r>
              <a:rPr lang="en-US" sz="1800" dirty="0" smtClean="0"/>
              <a:t>NW Natural Gas, SCADA </a:t>
            </a:r>
            <a:r>
              <a:rPr lang="en-US" sz="1800" dirty="0" err="1" smtClean="0"/>
              <a:t>Solns</a:t>
            </a:r>
            <a:r>
              <a:rPr lang="en-US" sz="1800" dirty="0" smtClean="0"/>
              <a:t>…</a:t>
            </a:r>
          </a:p>
          <a:p>
            <a:pPr lvl="1"/>
            <a:r>
              <a:rPr lang="en-US" dirty="0" smtClean="0"/>
              <a:t>Water – </a:t>
            </a:r>
            <a:r>
              <a:rPr lang="en-US" sz="1800" dirty="0" err="1" smtClean="0"/>
              <a:t>Ebasco</a:t>
            </a:r>
            <a:r>
              <a:rPr lang="en-US" sz="1800" dirty="0" smtClean="0"/>
              <a:t>, Taiwan Water, Miami-Dade County, City of Diamond IL…</a:t>
            </a:r>
            <a:endParaRPr lang="en-US" sz="1800" dirty="0"/>
          </a:p>
          <a:p>
            <a:pPr lvl="1"/>
            <a:r>
              <a:rPr lang="en-US" dirty="0" err="1" smtClean="0"/>
              <a:t>Pharma</a:t>
            </a:r>
            <a:r>
              <a:rPr lang="en-US" dirty="0" smtClean="0"/>
              <a:t>/Semi-Con – </a:t>
            </a:r>
            <a:r>
              <a:rPr lang="en-US" sz="1800" dirty="0" smtClean="0"/>
              <a:t>Quest Labs, Bayer, 3M, Panasonic, </a:t>
            </a:r>
            <a:r>
              <a:rPr lang="en-US" sz="1800" dirty="0" err="1" smtClean="0"/>
              <a:t>ThermoBiostar</a:t>
            </a:r>
            <a:r>
              <a:rPr lang="en-US" sz="1800" dirty="0" smtClean="0"/>
              <a:t>…</a:t>
            </a:r>
            <a:endParaRPr lang="en-US" dirty="0" smtClean="0"/>
          </a:p>
          <a:p>
            <a:pPr lvl="1"/>
            <a:r>
              <a:rPr lang="en-US" dirty="0" err="1" smtClean="0"/>
              <a:t>PetroChem</a:t>
            </a:r>
            <a:r>
              <a:rPr lang="en-US" dirty="0" smtClean="0"/>
              <a:t> – </a:t>
            </a:r>
            <a:r>
              <a:rPr lang="en-US" sz="1800" dirty="0" smtClean="0"/>
              <a:t>BP, GE Plastics, China Petroleum, Shell, Dresser, Formosa…</a:t>
            </a:r>
            <a:r>
              <a:rPr lang="en-US" dirty="0" smtClean="0"/>
              <a:t>  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etals –</a:t>
            </a:r>
            <a:r>
              <a:rPr lang="en-US" sz="1800" dirty="0" err="1" smtClean="0"/>
              <a:t>ArcelorMittal</a:t>
            </a:r>
            <a:r>
              <a:rPr lang="en-US" sz="1800" dirty="0" smtClean="0"/>
              <a:t>, Alcoa, </a:t>
            </a:r>
            <a:r>
              <a:rPr lang="en-US" sz="1800" dirty="0" err="1" smtClean="0"/>
              <a:t>Valesul</a:t>
            </a:r>
            <a:r>
              <a:rPr lang="en-US" sz="1800" dirty="0" smtClean="0"/>
              <a:t> Aluminum, Midwest Metals…</a:t>
            </a:r>
          </a:p>
          <a:p>
            <a:pPr lvl="1"/>
            <a:r>
              <a:rPr lang="en-US" i="1" dirty="0" smtClean="0"/>
              <a:t>and many more!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1570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Story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533400"/>
            <a:ext cx="8305800" cy="4724400"/>
          </a:xfrm>
        </p:spPr>
        <p:txBody>
          <a:bodyPr/>
          <a:lstStyle/>
          <a:p>
            <a:pPr lvl="0"/>
            <a:r>
              <a:rPr lang="en-US" dirty="0"/>
              <a:t>1996-ongoing:  US Army Corps of Engineers </a:t>
            </a:r>
            <a:endParaRPr lang="en-US" dirty="0" smtClean="0"/>
          </a:p>
          <a:p>
            <a:pPr lvl="1"/>
            <a:r>
              <a:rPr lang="en-US" dirty="0" smtClean="0"/>
              <a:t>S</a:t>
            </a:r>
            <a:r>
              <a:rPr lang="en-US" dirty="0" smtClean="0"/>
              <a:t>elected </a:t>
            </a:r>
            <a:r>
              <a:rPr lang="en-US" dirty="0"/>
              <a:t>SoftPLC to replace old DCS system for hydroelectric </a:t>
            </a:r>
            <a:r>
              <a:rPr lang="en-US" dirty="0" smtClean="0"/>
              <a:t>controls after intense evaluation of controllers &amp; I/O products</a:t>
            </a:r>
            <a:endParaRPr lang="en-US" dirty="0"/>
          </a:p>
          <a:p>
            <a:pPr lvl="2"/>
            <a:r>
              <a:rPr lang="en-US" dirty="0" smtClean="0"/>
              <a:t>Currently &gt;300 </a:t>
            </a:r>
            <a:r>
              <a:rPr lang="en-US" dirty="0" smtClean="0"/>
              <a:t>PLC's for unit controls, fish </a:t>
            </a:r>
            <a:r>
              <a:rPr lang="en-US" dirty="0" err="1" smtClean="0"/>
              <a:t>mgmt</a:t>
            </a:r>
            <a:r>
              <a:rPr lang="en-US" dirty="0" smtClean="0"/>
              <a:t>, navigation locks…</a:t>
            </a:r>
            <a:endParaRPr lang="en-US" sz="1800" i="1" dirty="0"/>
          </a:p>
          <a:p>
            <a:pPr lvl="2"/>
            <a:r>
              <a:rPr lang="en-US" dirty="0"/>
              <a:t>Each program </a:t>
            </a:r>
            <a:r>
              <a:rPr lang="en-US" dirty="0" smtClean="0"/>
              <a:t>~10K </a:t>
            </a:r>
            <a:r>
              <a:rPr lang="en-US" dirty="0"/>
              <a:t>rungs of logic, </a:t>
            </a:r>
            <a:r>
              <a:rPr lang="en-US" dirty="0" smtClean="0"/>
              <a:t>some have </a:t>
            </a:r>
            <a:r>
              <a:rPr lang="en-US" dirty="0"/>
              <a:t>over 100K rungs</a:t>
            </a:r>
          </a:p>
          <a:p>
            <a:pPr lvl="1"/>
            <a:r>
              <a:rPr lang="en-US" dirty="0"/>
              <a:t>Due to project success, SoftPLC was selected in 2009 for Grand Coulee Dam upgrade by </a:t>
            </a:r>
            <a:r>
              <a:rPr lang="en-US" dirty="0" smtClean="0"/>
              <a:t>US </a:t>
            </a:r>
            <a:r>
              <a:rPr lang="en-US" dirty="0"/>
              <a:t>Bureau of Reclamation</a:t>
            </a:r>
          </a:p>
          <a:p>
            <a:pPr lvl="2"/>
            <a:r>
              <a:rPr lang="en-US" dirty="0"/>
              <a:t>Largest power plant in the </a:t>
            </a:r>
            <a:r>
              <a:rPr lang="en-US" dirty="0" smtClean="0"/>
              <a:t>USA, 3</a:t>
            </a:r>
            <a:r>
              <a:rPr lang="en-US" baseline="30000" dirty="0" smtClean="0"/>
              <a:t>rd</a:t>
            </a:r>
            <a:r>
              <a:rPr lang="en-US" dirty="0" smtClean="0"/>
              <a:t> largest in world</a:t>
            </a:r>
            <a:r>
              <a:rPr lang="en-US" i="1" dirty="0" smtClean="0"/>
              <a:t> (7GW)</a:t>
            </a:r>
          </a:p>
          <a:p>
            <a:pPr lvl="2"/>
            <a:r>
              <a:rPr lang="en-US" dirty="0" smtClean="0"/>
              <a:t>Also pumps water to irrigate eastern half of Washington state</a:t>
            </a:r>
          </a:p>
          <a:p>
            <a:pPr lvl="2"/>
            <a:r>
              <a:rPr lang="en-US" dirty="0" smtClean="0"/>
              <a:t>Using SoftPLC Web Studio HMI’s on this project too</a:t>
            </a:r>
            <a:endParaRPr lang="en-US" dirty="0"/>
          </a:p>
          <a:p>
            <a:pPr lvl="1"/>
            <a:r>
              <a:rPr lang="en-US" dirty="0" smtClean="0"/>
              <a:t>Combined, SoftPLC is used to generate over 5% of US power and 17% of US Hydropower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034980"/>
            <a:ext cx="3657600" cy="1078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179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3810000"/>
          </a:xfrm>
        </p:spPr>
        <p:txBody>
          <a:bodyPr/>
          <a:lstStyle/>
          <a:p>
            <a:r>
              <a:rPr lang="en-US" dirty="0" smtClean="0"/>
              <a:t>Nestle-Purina Pet Food 1997</a:t>
            </a:r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application replaced PLC-5 that wouldn’t communicate to serial weigh scale</a:t>
            </a:r>
          </a:p>
          <a:p>
            <a:pPr lvl="1"/>
            <a:r>
              <a:rPr lang="en-US" dirty="0" smtClean="0"/>
              <a:t>Replaced other PLC-5’s </a:t>
            </a:r>
            <a:r>
              <a:rPr lang="en-US" sz="1800" i="1" dirty="0" smtClean="0"/>
              <a:t>(all using existing 1771 I/O)</a:t>
            </a:r>
          </a:p>
          <a:p>
            <a:pPr lvl="1"/>
            <a:r>
              <a:rPr lang="en-US" dirty="0" smtClean="0"/>
              <a:t>Plant standard became SoftPLC for all new applications</a:t>
            </a:r>
          </a:p>
          <a:p>
            <a:pPr lvl="2"/>
            <a:r>
              <a:rPr lang="en-US" dirty="0" smtClean="0"/>
              <a:t>Despite Nestle standard of A-B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556504"/>
            <a:ext cx="2362200" cy="42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94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85800"/>
            <a:ext cx="7848600" cy="3886200"/>
          </a:xfrm>
        </p:spPr>
        <p:txBody>
          <a:bodyPr/>
          <a:lstStyle/>
          <a:p>
            <a:r>
              <a:rPr lang="en-US" dirty="0" smtClean="0"/>
              <a:t>1995 Fonterra/</a:t>
            </a:r>
            <a:r>
              <a:rPr lang="en-US" dirty="0" err="1" smtClean="0"/>
              <a:t>Bonlac</a:t>
            </a:r>
            <a:r>
              <a:rPr lang="en-US" dirty="0" smtClean="0"/>
              <a:t> Foods/United Milk Tasmania</a:t>
            </a:r>
          </a:p>
          <a:p>
            <a:pPr lvl="1"/>
            <a:r>
              <a:rPr lang="en-US" dirty="0" smtClean="0"/>
              <a:t>PLC-5/80E out of memory &amp; having </a:t>
            </a:r>
            <a:r>
              <a:rPr lang="en-US" dirty="0" err="1" smtClean="0"/>
              <a:t>comm</a:t>
            </a:r>
            <a:r>
              <a:rPr lang="en-US" dirty="0" smtClean="0"/>
              <a:t> problems</a:t>
            </a:r>
          </a:p>
          <a:p>
            <a:pPr lvl="1"/>
            <a:r>
              <a:rPr lang="en-US" dirty="0" smtClean="0"/>
              <a:t>Replaced CPU, connected to existing 1771 &amp; SLC-500 I/O</a:t>
            </a:r>
          </a:p>
          <a:p>
            <a:pPr lvl="1"/>
            <a:r>
              <a:rPr lang="en-US" dirty="0" smtClean="0"/>
              <a:t>No changes to </a:t>
            </a:r>
            <a:r>
              <a:rPr lang="en-US" dirty="0" err="1" smtClean="0"/>
              <a:t>Citect</a:t>
            </a:r>
            <a:r>
              <a:rPr lang="en-US" dirty="0" smtClean="0"/>
              <a:t> SCADA required, </a:t>
            </a:r>
            <a:r>
              <a:rPr lang="en-US" dirty="0" err="1" smtClean="0"/>
              <a:t>comm</a:t>
            </a:r>
            <a:r>
              <a:rPr lang="en-US" dirty="0" smtClean="0"/>
              <a:t> problems fixed</a:t>
            </a:r>
          </a:p>
          <a:p>
            <a:pPr lvl="1"/>
            <a:r>
              <a:rPr lang="en-US" dirty="0" smtClean="0"/>
              <a:t>Added 3 Profibus networks</a:t>
            </a:r>
          </a:p>
          <a:p>
            <a:pPr lvl="1"/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429" b="31429"/>
          <a:stretch/>
        </p:blipFill>
        <p:spPr bwMode="auto">
          <a:xfrm>
            <a:off x="4648200" y="2895600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22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3581400"/>
            <a:ext cx="7543800" cy="1676400"/>
          </a:xfrm>
        </p:spPr>
        <p:txBody>
          <a:bodyPr/>
          <a:lstStyle/>
          <a:p>
            <a:r>
              <a:rPr lang="en-US" dirty="0" smtClean="0"/>
              <a:t>SoftPLC PAC’s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62000" y="5181600"/>
            <a:ext cx="6858000" cy="914400"/>
          </a:xfrm>
        </p:spPr>
        <p:txBody>
          <a:bodyPr/>
          <a:lstStyle/>
          <a:p>
            <a:r>
              <a:rPr lang="en-US" dirty="0" smtClean="0"/>
              <a:t>Features/Functions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53206"/>
            <a:ext cx="237807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19200"/>
            <a:ext cx="2000250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50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D4D05-5374-46F6-934F-86B29BCDF89D}" type="slidenum">
              <a:rPr lang="en-US"/>
              <a:pPr/>
              <a:t>17</a:t>
            </a:fld>
            <a:endParaRPr lang="en-US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0" y="533400"/>
            <a:ext cx="7696200" cy="43434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SoftPLC </a:t>
            </a:r>
            <a:r>
              <a:rPr lang="en-GB" dirty="0" smtClean="0"/>
              <a:t>is control software that turns </a:t>
            </a:r>
            <a:r>
              <a:rPr lang="en-GB" dirty="0"/>
              <a:t>an industrial computer into an open architecture </a:t>
            </a:r>
            <a:r>
              <a:rPr lang="en-GB" dirty="0" smtClean="0"/>
              <a:t>controller </a:t>
            </a:r>
            <a:endParaRPr lang="en-GB" dirty="0"/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First “PAC” </a:t>
            </a:r>
            <a:r>
              <a:rPr lang="en-GB" sz="1800" i="1" dirty="0"/>
              <a:t>(Programmable Automation Controller)</a:t>
            </a:r>
            <a:r>
              <a:rPr lang="en-GB" sz="1800" dirty="0"/>
              <a:t> </a:t>
            </a:r>
            <a:r>
              <a:rPr lang="en-GB" dirty="0"/>
              <a:t>on the market</a:t>
            </a: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Embedded software, runs on dedicated “headless” systems</a:t>
            </a:r>
            <a:r>
              <a:rPr lang="en-GB" sz="2100" dirty="0"/>
              <a:t> </a:t>
            </a:r>
            <a:r>
              <a:rPr lang="en-GB" sz="1800" i="1" dirty="0"/>
              <a:t>(</a:t>
            </a:r>
            <a:r>
              <a:rPr lang="en-GB" sz="1800" i="1" dirty="0" err="1"/>
              <a:t>eg</a:t>
            </a:r>
            <a:r>
              <a:rPr lang="en-GB" sz="1800" i="1" dirty="0"/>
              <a:t>: no monitor, keyboard…)</a:t>
            </a: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Provides features of proprietary PLC’s (I/O control, PID) </a:t>
            </a:r>
            <a:r>
              <a:rPr lang="en-GB" u="sng" dirty="0">
                <a:solidFill>
                  <a:srgbClr val="FF0066"/>
                </a:solidFill>
              </a:rPr>
              <a:t>PLUS</a:t>
            </a:r>
            <a:r>
              <a:rPr lang="en-GB" dirty="0"/>
              <a:t> features of computers </a:t>
            </a:r>
            <a:r>
              <a:rPr lang="en-GB" sz="1800" i="1" dirty="0"/>
              <a:t>(flexibility, networking, speed)</a:t>
            </a:r>
          </a:p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Programming/Addressing </a:t>
            </a:r>
            <a:r>
              <a:rPr lang="en-GB" dirty="0" smtClean="0"/>
              <a:t>modelled </a:t>
            </a:r>
            <a:r>
              <a:rPr lang="en-GB" dirty="0"/>
              <a:t>after A-B PLC’s</a:t>
            </a: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A-B PLC “on steroids”</a:t>
            </a: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Provides A-B users an easy, affordable upgrade path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“What is a SoftPLC?”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50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 fill="hold">
                <p:stCondLst>
                  <p:cond delay="0"/>
                </p:stCondLst>
                <p:childTnLst>
                  <p:animEffect transition="in" filter="box(out)">
                    <p:cBhvr>
                      <p:cTn id="3" dur="1000"/>
                      <p:tgtEl>
                        <p:sldTgt/>
                      </p:tgtEl>
                    </p:cBhvr>
                  </p:animEffect>
                </p:childTnLst>
              </p:cTn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8CFFF-D4BA-4892-A9B4-C6374DB0AFA4}" type="slidenum">
              <a:rPr lang="en-US"/>
              <a:pPr/>
              <a:t>18</a:t>
            </a:fld>
            <a:endParaRPr 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0" y="533400"/>
            <a:ext cx="8001000" cy="43434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err="1"/>
              <a:t>SoftPLC’s</a:t>
            </a:r>
            <a:r>
              <a:rPr lang="en-GB" dirty="0"/>
              <a:t> are </a:t>
            </a:r>
            <a:r>
              <a:rPr lang="en-GB" b="1" dirty="0">
                <a:solidFill>
                  <a:srgbClr val="FF0000"/>
                </a:solidFill>
              </a:rPr>
              <a:t>not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PLC’s</a:t>
            </a: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Better communications and data handling</a:t>
            </a: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Advanced features – even beyond proprietary PAC’s</a:t>
            </a: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Truly open architecture</a:t>
            </a:r>
          </a:p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err="1"/>
              <a:t>SoftPLC’s</a:t>
            </a:r>
            <a:r>
              <a:rPr lang="en-GB" dirty="0"/>
              <a:t> are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</a:rPr>
              <a:t>not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PC-based controllers</a:t>
            </a:r>
          </a:p>
          <a:p>
            <a:pPr lvl="1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Deterministic scan</a:t>
            </a:r>
            <a:r>
              <a:rPr lang="en-GB" sz="1800" i="1" dirty="0"/>
              <a:t> (“hard” </a:t>
            </a:r>
            <a:r>
              <a:rPr lang="en-GB" sz="1800" i="1" dirty="0" err="1"/>
              <a:t>realtime</a:t>
            </a:r>
            <a:r>
              <a:rPr lang="en-GB" sz="1800" i="1" dirty="0"/>
              <a:t>) </a:t>
            </a: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Online run-mode program changes </a:t>
            </a:r>
          </a:p>
          <a:p>
            <a:pPr lvl="1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Troubleshooting tools like PLC</a:t>
            </a:r>
            <a:r>
              <a:rPr lang="en-GB" sz="1800" i="1" dirty="0"/>
              <a:t> (Runtime Fault detection/ correction, I/O Forcing)</a:t>
            </a: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Runs on embedded Linux, no Windows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 Positioning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89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 fill="hold">
                <p:stCondLst>
                  <p:cond delay="0"/>
                </p:stCondLst>
                <p:childTnLst>
                  <p:animEffect transition="in" filter="box(out)">
                    <p:cBhvr>
                      <p:cTn id="3" dur="1000"/>
                      <p:tgtEl>
                        <p:sldTgt/>
                      </p:tgtEl>
                    </p:cBhvr>
                  </p:animEffect>
                </p:childTnLst>
              </p:cTn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Models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7620000" cy="914400"/>
          </a:xfrm>
        </p:spPr>
        <p:txBody>
          <a:bodyPr/>
          <a:lstStyle/>
          <a:p>
            <a:r>
              <a:rPr lang="en-US" dirty="0" smtClean="0"/>
              <a:t>Smart &amp; Hardbooks for PAC/Gateway/Gatecraft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4800"/>
            <a:ext cx="6042025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46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7308" y="4267200"/>
            <a:ext cx="7543800" cy="1219200"/>
          </a:xfrm>
        </p:spPr>
        <p:txBody>
          <a:bodyPr/>
          <a:lstStyle/>
          <a:p>
            <a:r>
              <a:rPr lang="en-US" dirty="0" smtClean="0"/>
              <a:t>Product line overview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" y="354330"/>
            <a:ext cx="2377440" cy="193167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81000"/>
            <a:ext cx="762000" cy="1226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90600"/>
            <a:ext cx="2000250" cy="1337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1524000" cy="142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" y="2534602"/>
            <a:ext cx="7183755" cy="180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350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SoftPLC’s</a:t>
            </a:r>
            <a:r>
              <a:rPr lang="en-US" dirty="0" smtClean="0"/>
              <a:t> SmartBoard</a:t>
            </a:r>
            <a:r>
              <a:rPr lang="en-US" sz="3400" baseline="60000" dirty="0" smtClean="0"/>
              <a:t>®</a:t>
            </a:r>
            <a:endParaRPr lang="en-US" sz="3400" baseline="60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143000"/>
            <a:ext cx="7543800" cy="4114800"/>
          </a:xfrm>
        </p:spPr>
        <p:txBody>
          <a:bodyPr/>
          <a:lstStyle/>
          <a:p>
            <a:r>
              <a:rPr lang="en-US" dirty="0" smtClean="0"/>
              <a:t>All SoftPLC “Smart” products are based on the SmartBoard</a:t>
            </a:r>
            <a:r>
              <a:rPr lang="en-US" baseline="50000" dirty="0" smtClean="0"/>
              <a:t>®</a:t>
            </a:r>
            <a:r>
              <a:rPr lang="en-US" dirty="0" smtClean="0"/>
              <a:t> design</a:t>
            </a:r>
          </a:p>
          <a:p>
            <a:r>
              <a:rPr lang="en-US" dirty="0" smtClean="0"/>
              <a:t>SmartBoard provides rugged, compact, low-cost and powerful platform</a:t>
            </a:r>
          </a:p>
          <a:p>
            <a:pPr lvl="1"/>
            <a:r>
              <a:rPr lang="en-US" dirty="0" smtClean="0"/>
              <a:t>Customers can have common hardware for multiple product solutions</a:t>
            </a:r>
          </a:p>
          <a:p>
            <a:pPr lvl="2"/>
            <a:r>
              <a:rPr lang="en-US" dirty="0" smtClean="0"/>
              <a:t>Programmable Controls, Protocol Gateways, remote access modem, industrial firewall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martBoard </a:t>
            </a:r>
            <a:r>
              <a:rPr lang="en-US" dirty="0"/>
              <a:t>includes “hooks” for easy customization for OEM </a:t>
            </a:r>
            <a:r>
              <a:rPr lang="en-US" dirty="0" smtClean="0"/>
              <a:t>applications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136" y="228600"/>
            <a:ext cx="186086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26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5410200"/>
            <a:ext cx="7772400" cy="838200"/>
          </a:xfrm>
        </p:spPr>
        <p:txBody>
          <a:bodyPr>
            <a:noAutofit/>
          </a:bodyPr>
          <a:lstStyle/>
          <a:p>
            <a:r>
              <a:rPr lang="en-US" dirty="0" smtClean="0"/>
              <a:t>SmartBoard Hardware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457200"/>
            <a:ext cx="8153400" cy="4876800"/>
          </a:xfrm>
        </p:spPr>
        <p:txBody>
          <a:bodyPr/>
          <a:lstStyle/>
          <a:p>
            <a:r>
              <a:rPr lang="en-US" dirty="0" smtClean="0"/>
              <a:t>Metal enclosure, DIN-rail mount</a:t>
            </a:r>
          </a:p>
          <a:p>
            <a:pPr lvl="1"/>
            <a:r>
              <a:rPr lang="en-US" dirty="0" smtClean="0"/>
              <a:t>Compact size</a:t>
            </a:r>
            <a:r>
              <a:rPr lang="en-US" sz="2000" i="1" dirty="0" smtClean="0"/>
              <a:t> (5.75”H x 6”D x 1.5”W)</a:t>
            </a:r>
          </a:p>
          <a:p>
            <a:r>
              <a:rPr lang="en-US" dirty="0" smtClean="0"/>
              <a:t>Built-in managed Ethernet switch</a:t>
            </a:r>
          </a:p>
          <a:p>
            <a:pPr lvl="1"/>
            <a:r>
              <a:rPr lang="en-US" dirty="0" smtClean="0"/>
              <a:t>(2) IP interfaces for routing capability</a:t>
            </a:r>
          </a:p>
          <a:p>
            <a:pPr lvl="1"/>
            <a:r>
              <a:rPr lang="en-US" dirty="0" smtClean="0"/>
              <a:t>(4) RJ-45 10/100MB ports</a:t>
            </a:r>
          </a:p>
          <a:p>
            <a:pPr lvl="1"/>
            <a:r>
              <a:rPr lang="en-US" dirty="0" smtClean="0"/>
              <a:t>Fiber optic options on 1 port</a:t>
            </a:r>
          </a:p>
          <a:p>
            <a:r>
              <a:rPr lang="en-US" dirty="0" smtClean="0"/>
              <a:t>(6) serial ports</a:t>
            </a:r>
          </a:p>
          <a:p>
            <a:pPr lvl="1"/>
            <a:r>
              <a:rPr lang="en-US" dirty="0" smtClean="0"/>
              <a:t>(1) 9 pin RS-232 interface</a:t>
            </a:r>
          </a:p>
          <a:p>
            <a:pPr lvl="1"/>
            <a:r>
              <a:rPr lang="en-US" dirty="0" smtClean="0"/>
              <a:t>(3) RS-232 ports</a:t>
            </a:r>
          </a:p>
          <a:p>
            <a:pPr lvl="1"/>
            <a:r>
              <a:rPr lang="en-US" dirty="0" smtClean="0"/>
              <a:t>(1) RS-485, 2-wire</a:t>
            </a:r>
            <a:endParaRPr lang="en-US" sz="1800" i="1" dirty="0" smtClean="0"/>
          </a:p>
          <a:p>
            <a:pPr lvl="1"/>
            <a:r>
              <a:rPr lang="en-US" dirty="0" smtClean="0"/>
              <a:t>(1) factory configurable port </a:t>
            </a:r>
            <a:r>
              <a:rPr lang="en-US" sz="1800" i="1" dirty="0" smtClean="0"/>
              <a:t>(e.g.: Modem, RS-485 2/4 wire, A-B RIO)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2400"/>
            <a:ext cx="1828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83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5105400"/>
            <a:ext cx="8153400" cy="1143000"/>
          </a:xfrm>
        </p:spPr>
        <p:txBody>
          <a:bodyPr/>
          <a:lstStyle/>
          <a:p>
            <a:r>
              <a:rPr lang="en-US" dirty="0" smtClean="0"/>
              <a:t>Smart SoftPLC I/O Interfaces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457200"/>
            <a:ext cx="6940296" cy="4572000"/>
          </a:xfrm>
        </p:spPr>
        <p:txBody>
          <a:bodyPr/>
          <a:lstStyle/>
          <a:p>
            <a:r>
              <a:rPr lang="en-US" dirty="0" smtClean="0"/>
              <a:t>Selectable I/O interfaces</a:t>
            </a:r>
          </a:p>
          <a:p>
            <a:pPr lvl="1"/>
            <a:r>
              <a:rPr lang="en-US" dirty="0" smtClean="0"/>
              <a:t>Local Tealware Interfaces</a:t>
            </a:r>
          </a:p>
          <a:p>
            <a:pPr lvl="2"/>
            <a:r>
              <a:rPr lang="en-US" dirty="0" smtClean="0"/>
              <a:t>Backplane3 supports any 3 modules directly mounted on CPU</a:t>
            </a:r>
          </a:p>
          <a:p>
            <a:pPr lvl="2"/>
            <a:r>
              <a:rPr lang="en-US" dirty="0" smtClean="0"/>
              <a:t>LocalPorts supports up to 12 Tealware racks, up to 30’ from CPU</a:t>
            </a:r>
          </a:p>
          <a:p>
            <a:pPr lvl="1"/>
            <a:r>
              <a:rPr lang="en-US" dirty="0" smtClean="0"/>
              <a:t>Remote I/O</a:t>
            </a:r>
          </a:p>
          <a:p>
            <a:pPr lvl="2"/>
            <a:r>
              <a:rPr lang="en-US" dirty="0" smtClean="0"/>
              <a:t>Ethernet (e.g.: ModbusTCP)</a:t>
            </a:r>
          </a:p>
          <a:p>
            <a:pPr lvl="2"/>
            <a:r>
              <a:rPr lang="en-US" dirty="0" smtClean="0"/>
              <a:t>Serial (e.g.: Modbus)</a:t>
            </a:r>
          </a:p>
          <a:p>
            <a:pPr lvl="2"/>
            <a:r>
              <a:rPr lang="en-US" dirty="0" smtClean="0"/>
              <a:t>A-B RIO</a:t>
            </a:r>
          </a:p>
          <a:p>
            <a:pPr lvl="1"/>
            <a:r>
              <a:rPr lang="en-US" dirty="0" smtClean="0"/>
              <a:t>Bus I/O via PCI-104 interfaces</a:t>
            </a:r>
            <a:r>
              <a:rPr lang="en-US" sz="1800" i="1" dirty="0" smtClean="0"/>
              <a:t> (e.g.: Profibus, DeviceNet)</a:t>
            </a:r>
          </a:p>
          <a:p>
            <a:pPr lvl="2"/>
            <a:r>
              <a:rPr lang="en-US" dirty="0" smtClean="0"/>
              <a:t>Supports up to 3 interface cards</a:t>
            </a:r>
          </a:p>
        </p:txBody>
      </p:sp>
      <p:pic>
        <p:nvPicPr>
          <p:cNvPr id="1026" name="Picture 2" descr="C:\Users\cindy\Desktop\Backplane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indy\Desktop\LocalPort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920" y="160020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indy\Desktop\Backplane3modul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208" y="482600"/>
            <a:ext cx="89119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504" y="3048000"/>
            <a:ext cx="1072896" cy="107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49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0" y="762000"/>
            <a:ext cx="7696200" cy="44196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dirty="0"/>
              <a:t>Low power requirement </a:t>
            </a:r>
            <a:r>
              <a:rPr lang="en-US" sz="1800" i="1" dirty="0"/>
              <a:t>(2-5W based on options)</a:t>
            </a:r>
          </a:p>
          <a:p>
            <a:pPr lvl="1"/>
            <a:r>
              <a:rPr lang="en-US" dirty="0"/>
              <a:t>14-48VDC or Power-Over-Ethernet</a:t>
            </a:r>
          </a:p>
          <a:p>
            <a:pPr>
              <a:buSzPct val="12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dirty="0" smtClean="0"/>
              <a:t>Industrially </a:t>
            </a:r>
            <a:r>
              <a:rPr lang="en-GB" dirty="0"/>
              <a:t>Rated:</a:t>
            </a:r>
          </a:p>
          <a:p>
            <a:pPr lvl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dirty="0" smtClean="0"/>
              <a:t>0~60</a:t>
            </a:r>
            <a:r>
              <a:rPr lang="en-GB" baseline="33000" dirty="0" smtClean="0"/>
              <a:t>o</a:t>
            </a:r>
            <a:r>
              <a:rPr lang="en-GB" dirty="0" smtClean="0"/>
              <a:t>C </a:t>
            </a:r>
            <a:r>
              <a:rPr lang="en-GB" dirty="0"/>
              <a:t>operation, -20~85</a:t>
            </a:r>
            <a:r>
              <a:rPr lang="en-GB" baseline="33000" dirty="0"/>
              <a:t>o</a:t>
            </a:r>
            <a:r>
              <a:rPr lang="en-GB" dirty="0"/>
              <a:t>C </a:t>
            </a:r>
            <a:r>
              <a:rPr lang="en-GB" dirty="0" smtClean="0"/>
              <a:t>storage</a:t>
            </a:r>
          </a:p>
          <a:p>
            <a:pPr lvl="2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dirty="0" smtClean="0"/>
              <a:t>Extended temperature option available  -20~70</a:t>
            </a:r>
            <a:r>
              <a:rPr lang="en-GB" baseline="33000" dirty="0"/>
              <a:t>o</a:t>
            </a:r>
            <a:r>
              <a:rPr lang="en-GB" dirty="0" smtClean="0"/>
              <a:t>C</a:t>
            </a:r>
            <a:endParaRPr lang="en-GB" dirty="0"/>
          </a:p>
          <a:p>
            <a:pPr lvl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dirty="0"/>
              <a:t>Humidity: 0~95% non-condensing</a:t>
            </a:r>
          </a:p>
          <a:p>
            <a:pPr lvl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dirty="0"/>
              <a:t>Fanless/Diskless system</a:t>
            </a:r>
          </a:p>
          <a:p>
            <a:pPr lvl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dirty="0"/>
              <a:t>Watchdog Timer</a:t>
            </a:r>
          </a:p>
          <a:p>
            <a:pPr>
              <a:buSzPct val="12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dirty="0" err="1"/>
              <a:t>RoHS</a:t>
            </a:r>
            <a:r>
              <a:rPr lang="en-GB" dirty="0"/>
              <a:t> compliant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0"/>
            <a:ext cx="8382000" cy="838200"/>
          </a:xfrm>
        </p:spPr>
        <p:txBody>
          <a:bodyPr>
            <a:noAutofit/>
          </a:bodyPr>
          <a:lstStyle/>
          <a:p>
            <a:r>
              <a:rPr lang="en-US" dirty="0" smtClean="0"/>
              <a:t>Smart Environmental Specs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69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 fill="hold">
                <p:stCondLst>
                  <p:cond delay="0"/>
                </p:stCondLst>
                <p:childTnLst>
                  <p:animEffect transition="in" filter="fade">
                    <p:cBhvr>
                      <p:cTn id="3" dur="1000"/>
                      <p:tgtEl>
                        <p:sldTgt/>
                      </p:tgtEl>
                    </p:cBhvr>
                  </p:animEffect>
                </p:childTnLst>
              </p:cTn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619" y="5410200"/>
            <a:ext cx="7543800" cy="838200"/>
          </a:xfrm>
        </p:spPr>
        <p:txBody>
          <a:bodyPr>
            <a:noAutofit/>
          </a:bodyPr>
          <a:lstStyle/>
          <a:p>
            <a:r>
              <a:rPr lang="en-US" dirty="0" smtClean="0"/>
              <a:t>SmartBoard Internals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1047750"/>
            <a:ext cx="4957762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371600" y="1752600"/>
            <a:ext cx="78740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Enet 1</a:t>
            </a:r>
          </a:p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LAN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371600" y="2195513"/>
            <a:ext cx="78740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Enet 2</a:t>
            </a:r>
          </a:p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LAN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371600" y="2646363"/>
            <a:ext cx="78740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Enet 3</a:t>
            </a:r>
          </a:p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LAN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371600" y="3076575"/>
            <a:ext cx="7620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WAN (PoE)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990600" y="1219200"/>
            <a:ext cx="4572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GB" sz="16000">
                <a:latin typeface="Arial Narrow" pitchFamily="34" charset="0"/>
              </a:rPr>
              <a:t>}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28600" y="2205038"/>
            <a:ext cx="993775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10/100MB ManagedEthernet Switch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04800" y="4344988"/>
            <a:ext cx="145256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Fiber Connector</a:t>
            </a:r>
          </a:p>
          <a:p>
            <a:pPr marL="0" marR="0" lvl="0" indent="0" algn="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GB" sz="12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(optional)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990600" y="533400"/>
            <a:ext cx="1108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14~48VDC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Power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514600" y="1828800"/>
            <a:ext cx="2133600" cy="45720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SuperCap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~60 days battery-free RTC power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3987005" y="457200"/>
            <a:ext cx="121920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COM 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2-4</a:t>
            </a:r>
          </a:p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200" kern="0" dirty="0" smtClean="0"/>
              <a:t>RS-232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 rot="16200000">
            <a:off x="4242254" y="432252"/>
            <a:ext cx="430893" cy="129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/>
            <a:r>
              <a:rPr lang="en-GB" sz="8800" dirty="0">
                <a:solidFill>
                  <a:srgbClr val="FF0000"/>
                </a:solidFill>
                <a:latin typeface="Arial Narrow" pitchFamily="34" charset="0"/>
              </a:rPr>
              <a:t>}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5562599" y="528638"/>
            <a:ext cx="1578769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COM 1</a:t>
            </a:r>
          </a:p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(RS-232</a:t>
            </a: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) “Console”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7315200" y="811213"/>
            <a:ext cx="1327150" cy="113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COM 6</a:t>
            </a:r>
          </a:p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Phone Modem,</a:t>
            </a:r>
          </a:p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RS/485, or other </a:t>
            </a:r>
          </a:p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serial to RJ-11</a:t>
            </a: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GB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(</a:t>
            </a:r>
            <a:r>
              <a:rPr kumimoji="0" lang="en-GB" sz="11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eg</a:t>
            </a:r>
            <a:r>
              <a:rPr kumimoji="0" lang="en-GB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: A-B RIO)</a:t>
            </a:r>
          </a:p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3.3V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5000625" y="3965575"/>
            <a:ext cx="1244600" cy="377825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Arial" charset="0"/>
              </a:rPr>
              <a:t>PCI-104</a:t>
            </a:r>
          </a:p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Arial" charset="0"/>
              </a:rPr>
              <a:t>Bus Interface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5546725" y="2971800"/>
            <a:ext cx="701675" cy="239713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FPGA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876800" y="2054225"/>
            <a:ext cx="658812" cy="384175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63MB</a:t>
            </a:r>
          </a:p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SDRAM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286125" y="2378075"/>
            <a:ext cx="752475" cy="365125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20 pin</a:t>
            </a:r>
          </a:p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JTAG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7315200" y="4191000"/>
            <a:ext cx="1371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(32) lines</a:t>
            </a:r>
          </a:p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FPGA I/O (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3.3V) </a:t>
            </a:r>
          </a:p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+3.3 &amp; 5V power</a:t>
            </a: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4400550" y="2559050"/>
            <a:ext cx="1009650" cy="41275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166MHz ARM9 CPU</a:t>
            </a: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7620000" y="3352800"/>
            <a:ext cx="1057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(2) LED's tied to FPGA</a:t>
            </a: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6934200" y="2971800"/>
            <a:ext cx="6096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GB" sz="14000">
                <a:latin typeface="Arial Narrow" pitchFamily="34" charset="0"/>
              </a:rPr>
              <a:t>}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5892800" y="2362200"/>
            <a:ext cx="812800" cy="38100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4MB</a:t>
            </a:r>
          </a:p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Boot Flash</a:t>
            </a: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7086600" y="27432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(5) GPIO </a:t>
            </a:r>
          </a:p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(3) FPGA I/O</a:t>
            </a: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6934200" y="2514600"/>
            <a:ext cx="414338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}</a:t>
            </a: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4648200" y="3232150"/>
            <a:ext cx="609600" cy="34925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SPI &amp; 3.3V</a:t>
            </a:r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2667000" y="4621213"/>
            <a:ext cx="3463925" cy="331787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25W sourcing P/S (12W in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PoE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 mode)</a:t>
            </a:r>
          </a:p>
        </p:txBody>
      </p:sp>
      <p:sp>
        <p:nvSpPr>
          <p:cNvPr id="31" name="Freeform 31"/>
          <p:cNvSpPr>
            <a:spLocks/>
          </p:cNvSpPr>
          <p:nvPr/>
        </p:nvSpPr>
        <p:spPr bwMode="auto">
          <a:xfrm>
            <a:off x="6245226" y="1643063"/>
            <a:ext cx="1171574" cy="552450"/>
          </a:xfrm>
          <a:custGeom>
            <a:avLst/>
            <a:gdLst>
              <a:gd name="T0" fmla="*/ 3456 w 3457"/>
              <a:gd name="T1" fmla="*/ 0 h 1153"/>
              <a:gd name="T2" fmla="*/ 0 w 3457"/>
              <a:gd name="T3" fmla="*/ 1152 h 11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57" h="1153">
                <a:moveTo>
                  <a:pt x="3456" y="0"/>
                </a:moveTo>
                <a:lnTo>
                  <a:pt x="0" y="1152"/>
                </a:lnTo>
              </a:path>
            </a:pathLst>
          </a:custGeom>
          <a:noFill/>
          <a:ln w="5472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reeform 32"/>
          <p:cNvSpPr>
            <a:spLocks/>
          </p:cNvSpPr>
          <p:nvPr/>
        </p:nvSpPr>
        <p:spPr bwMode="auto">
          <a:xfrm>
            <a:off x="5486400" y="1360488"/>
            <a:ext cx="1768475" cy="239712"/>
          </a:xfrm>
          <a:custGeom>
            <a:avLst/>
            <a:gdLst>
              <a:gd name="T0" fmla="*/ 4912 w 4913"/>
              <a:gd name="T1" fmla="*/ 667 h 668"/>
              <a:gd name="T2" fmla="*/ 0 w 4913"/>
              <a:gd name="T3" fmla="*/ 0 h 66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913" h="668">
                <a:moveTo>
                  <a:pt x="4912" y="667"/>
                </a:moveTo>
                <a:lnTo>
                  <a:pt x="0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Freeform 36"/>
          <p:cNvSpPr>
            <a:spLocks/>
          </p:cNvSpPr>
          <p:nvPr/>
        </p:nvSpPr>
        <p:spPr bwMode="auto">
          <a:xfrm rot="11082583">
            <a:off x="1828800" y="3962400"/>
            <a:ext cx="838200" cy="533400"/>
          </a:xfrm>
          <a:custGeom>
            <a:avLst/>
            <a:gdLst>
              <a:gd name="T0" fmla="*/ 3456 w 3457"/>
              <a:gd name="T1" fmla="*/ 0 h 1153"/>
              <a:gd name="T2" fmla="*/ 0 w 3457"/>
              <a:gd name="T3" fmla="*/ 1152 h 11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57" h="1153">
                <a:moveTo>
                  <a:pt x="3456" y="0"/>
                </a:moveTo>
                <a:lnTo>
                  <a:pt x="0" y="1152"/>
                </a:lnTo>
              </a:path>
            </a:pathLst>
          </a:custGeom>
          <a:noFill/>
          <a:ln w="5472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Freeform 37"/>
          <p:cNvSpPr>
            <a:spLocks/>
          </p:cNvSpPr>
          <p:nvPr/>
        </p:nvSpPr>
        <p:spPr bwMode="auto">
          <a:xfrm rot="15531467">
            <a:off x="2072481" y="683420"/>
            <a:ext cx="530225" cy="715962"/>
          </a:xfrm>
          <a:custGeom>
            <a:avLst/>
            <a:gdLst>
              <a:gd name="T0" fmla="*/ 3456 w 3457"/>
              <a:gd name="T1" fmla="*/ 0 h 1153"/>
              <a:gd name="T2" fmla="*/ 0 w 3457"/>
              <a:gd name="T3" fmla="*/ 1152 h 11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57" h="1153">
                <a:moveTo>
                  <a:pt x="3456" y="0"/>
                </a:moveTo>
                <a:lnTo>
                  <a:pt x="0" y="1152"/>
                </a:lnTo>
              </a:path>
            </a:pathLst>
          </a:custGeom>
          <a:noFill/>
          <a:ln w="5472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Freeform 38"/>
          <p:cNvSpPr>
            <a:spLocks/>
          </p:cNvSpPr>
          <p:nvPr/>
        </p:nvSpPr>
        <p:spPr bwMode="auto">
          <a:xfrm>
            <a:off x="6248400" y="3352800"/>
            <a:ext cx="1371600" cy="228600"/>
          </a:xfrm>
          <a:custGeom>
            <a:avLst/>
            <a:gdLst>
              <a:gd name="T0" fmla="*/ 4912 w 4913"/>
              <a:gd name="T1" fmla="*/ 667 h 668"/>
              <a:gd name="T2" fmla="*/ 0 w 4913"/>
              <a:gd name="T3" fmla="*/ 0 h 66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913" h="668">
                <a:moveTo>
                  <a:pt x="4912" y="667"/>
                </a:moveTo>
                <a:lnTo>
                  <a:pt x="0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Freeform 37"/>
          <p:cNvSpPr>
            <a:spLocks/>
          </p:cNvSpPr>
          <p:nvPr/>
        </p:nvSpPr>
        <p:spPr bwMode="auto">
          <a:xfrm rot="16535568">
            <a:off x="3429547" y="940899"/>
            <a:ext cx="366161" cy="513906"/>
          </a:xfrm>
          <a:custGeom>
            <a:avLst/>
            <a:gdLst>
              <a:gd name="T0" fmla="*/ 3456 w 3457"/>
              <a:gd name="T1" fmla="*/ 0 h 1153"/>
              <a:gd name="T2" fmla="*/ 0 w 3457"/>
              <a:gd name="T3" fmla="*/ 1152 h 115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57" h="1153">
                <a:moveTo>
                  <a:pt x="3456" y="0"/>
                </a:moveTo>
                <a:lnTo>
                  <a:pt x="0" y="1152"/>
                </a:lnTo>
              </a:path>
            </a:pathLst>
          </a:custGeom>
          <a:noFill/>
          <a:ln w="5472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2687484" y="381000"/>
            <a:ext cx="1122516" cy="622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COM</a:t>
            </a:r>
            <a:r>
              <a:rPr kumimoji="0" lang="en-GB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5</a:t>
            </a:r>
          </a:p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200" kern="0" baseline="0" dirty="0" smtClean="0"/>
              <a:t>RS-485</a:t>
            </a:r>
          </a:p>
          <a:p>
            <a:pPr marL="0" marR="0" lvl="0" indent="0" algn="ctr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200" kern="0" baseline="0" dirty="0" smtClean="0"/>
              <a:t>(</a:t>
            </a:r>
            <a:r>
              <a:rPr lang="en-GB" sz="900" kern="0" baseline="0" dirty="0" smtClean="0"/>
              <a:t>or A-B RIO)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0062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9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 animBg="1"/>
      <p:bldP spid="13" grpId="1" animBg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/>
      <p:bldP spid="22" grpId="1"/>
      <p:bldP spid="23" grpId="0" animBg="1"/>
      <p:bldP spid="23" grpId="1" animBg="1"/>
      <p:bldP spid="24" grpId="0"/>
      <p:bldP spid="24" grpId="1"/>
      <p:bldP spid="25" grpId="0"/>
      <p:bldP spid="25" grpId="1"/>
      <p:bldP spid="26" grpId="0" animBg="1"/>
      <p:bldP spid="26" grpId="1" animBg="1"/>
      <p:bldP spid="27" grpId="0"/>
      <p:bldP spid="27" grpId="1"/>
      <p:bldP spid="28" grpId="0"/>
      <p:bldP spid="28" grpId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/>
      <p:bldP spid="3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36600"/>
            <a:ext cx="5780087" cy="459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0"/>
            <a:ext cx="7543800" cy="914400"/>
          </a:xfrm>
        </p:spPr>
        <p:txBody>
          <a:bodyPr/>
          <a:lstStyle/>
          <a:p>
            <a:r>
              <a:rPr lang="en-US" dirty="0" smtClean="0"/>
              <a:t>SmartBoard Internals</a:t>
            </a:r>
            <a:endParaRPr lang="en-US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086600" y="4038600"/>
            <a:ext cx="1905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/>
            <a:r>
              <a:rPr lang="en-GB" sz="1400" dirty="0"/>
              <a:t>Compact Flash Interface </a:t>
            </a:r>
            <a:r>
              <a:rPr lang="en-GB" sz="1200" dirty="0" smtClean="0"/>
              <a:t>(8 </a:t>
            </a:r>
            <a:r>
              <a:rPr lang="en-GB" sz="1200" dirty="0" err="1" smtClean="0"/>
              <a:t>GBytes</a:t>
            </a:r>
            <a:r>
              <a:rPr lang="en-GB" sz="1200" dirty="0"/>
              <a:t>)</a:t>
            </a:r>
            <a:endParaRPr lang="en-GB" sz="1400" dirty="0"/>
          </a:p>
          <a:p>
            <a:pPr algn="ctr"/>
            <a:r>
              <a:rPr lang="en-GB" sz="1200" i="1" dirty="0"/>
              <a:t>(future) SD Flash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705600" y="3200400"/>
            <a:ext cx="68580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GB" sz="14000" dirty="0">
                <a:latin typeface="Arial Narrow" pitchFamily="34" charset="0"/>
              </a:rPr>
              <a:t>}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00088" y="3252788"/>
            <a:ext cx="976312" cy="23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/>
            <a:r>
              <a:rPr lang="en-GB" sz="1200" dirty="0"/>
              <a:t> 133.35mm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676400" y="1219200"/>
            <a:ext cx="1588" cy="3940175"/>
          </a:xfrm>
          <a:custGeom>
            <a:avLst/>
            <a:gdLst>
              <a:gd name="T0" fmla="*/ 0 w 1"/>
              <a:gd name="T1" fmla="*/ 0 h 10946"/>
              <a:gd name="T2" fmla="*/ 0 w 1"/>
              <a:gd name="T3" fmla="*/ 10945 h 1094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0946">
                <a:moveTo>
                  <a:pt x="0" y="0"/>
                </a:moveTo>
                <a:lnTo>
                  <a:pt x="0" y="10945"/>
                </a:lnTo>
              </a:path>
            </a:pathLst>
          </a:custGeom>
          <a:noFill/>
          <a:ln w="36720">
            <a:solidFill>
              <a:srgbClr val="000000"/>
            </a:solidFill>
            <a:round/>
            <a:headEnd type="oval" w="lg" len="sm"/>
            <a:tailEnd type="oval" w="lg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708400" y="381000"/>
            <a:ext cx="1168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/>
            <a:r>
              <a:rPr lang="en-GB" sz="1200" dirty="0"/>
              <a:t>149.09mm</a:t>
            </a: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2057400" y="609600"/>
            <a:ext cx="4518025" cy="1587"/>
          </a:xfrm>
          <a:custGeom>
            <a:avLst/>
            <a:gdLst>
              <a:gd name="T0" fmla="*/ 0 w 12551"/>
              <a:gd name="T1" fmla="*/ 0 h 1"/>
              <a:gd name="T2" fmla="*/ 12550 w 1255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51" h="1">
                <a:moveTo>
                  <a:pt x="0" y="0"/>
                </a:moveTo>
                <a:lnTo>
                  <a:pt x="12550" y="0"/>
                </a:lnTo>
              </a:path>
            </a:pathLst>
          </a:custGeom>
          <a:noFill/>
          <a:ln w="36720">
            <a:solidFill>
              <a:srgbClr val="000000"/>
            </a:solidFill>
            <a:round/>
            <a:headEnd type="oval" w="lg" len="sm"/>
            <a:tailEnd type="oval" w="lg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443788" y="533400"/>
            <a:ext cx="1243012" cy="90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/>
            <a:r>
              <a:rPr lang="en-GB" sz="1400" dirty="0"/>
              <a:t>(4) LED's for system control indication</a:t>
            </a:r>
          </a:p>
        </p:txBody>
      </p:sp>
    </p:spTree>
    <p:extLst>
      <p:ext uri="{BB962C8B-B14F-4D97-AF65-F5344CB8AC3E}">
        <p14:creationId xmlns:p14="http://schemas.microsoft.com/office/powerpoint/2010/main" val="34746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/>
      <p:bldP spid="10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848600" cy="1600200"/>
          </a:xfrm>
        </p:spPr>
        <p:txBody>
          <a:bodyPr/>
          <a:lstStyle/>
          <a:p>
            <a:r>
              <a:rPr lang="en-US" dirty="0" err="1" smtClean="0"/>
              <a:t>Hardbook</a:t>
            </a:r>
            <a:r>
              <a:rPr lang="en-US" dirty="0" smtClean="0"/>
              <a:t>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419600"/>
          </a:xfrm>
        </p:spPr>
        <p:txBody>
          <a:bodyPr/>
          <a:lstStyle/>
          <a:p>
            <a:r>
              <a:rPr lang="en-US" dirty="0" smtClean="0"/>
              <a:t>Powerful, stand-alone CPU’s</a:t>
            </a:r>
          </a:p>
          <a:p>
            <a:pPr lvl="1"/>
            <a:r>
              <a:rPr lang="en-US" dirty="0" smtClean="0"/>
              <a:t>Fanless, diskless</a:t>
            </a:r>
          </a:p>
          <a:p>
            <a:pPr lvl="1"/>
            <a:r>
              <a:rPr lang="en-US" dirty="0" smtClean="0"/>
              <a:t>Multiple Ethernet, serial, USB ports</a:t>
            </a:r>
          </a:p>
          <a:p>
            <a:pPr lvl="1"/>
            <a:r>
              <a:rPr lang="en-US" dirty="0" smtClean="0"/>
              <a:t>Up to 2GB RAM</a:t>
            </a:r>
          </a:p>
          <a:p>
            <a:r>
              <a:rPr lang="en-US" dirty="0" smtClean="0"/>
              <a:t>Some models have PCI slot(s) for add-in cards</a:t>
            </a:r>
          </a:p>
          <a:p>
            <a:r>
              <a:rPr lang="en-US" dirty="0" smtClean="0"/>
              <a:t>Many standard models</a:t>
            </a:r>
          </a:p>
          <a:p>
            <a:r>
              <a:rPr lang="en-US" dirty="0" smtClean="0"/>
              <a:t>Custom versions available based on application requirements</a:t>
            </a:r>
            <a:r>
              <a:rPr lang="en-US" sz="1800" i="1" dirty="0" smtClean="0"/>
              <a:t> (</a:t>
            </a:r>
            <a:r>
              <a:rPr lang="en-US" sz="1800" i="1" dirty="0" err="1" smtClean="0"/>
              <a:t>ie</a:t>
            </a:r>
            <a:r>
              <a:rPr lang="en-US" sz="1800" i="1" dirty="0" smtClean="0"/>
              <a:t>: slots, form factor, communication ports, environmental)</a:t>
            </a:r>
            <a:endParaRPr lang="en-US" sz="1800" i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76200"/>
            <a:ext cx="2743200" cy="4438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12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SoftPLC PAC’s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Firmware Features/Functions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53206"/>
            <a:ext cx="237807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19200"/>
            <a:ext cx="2000250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73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Memory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half" idx="1"/>
          </p:nvPr>
        </p:nvSpPr>
        <p:spPr>
          <a:xfrm>
            <a:off x="762000" y="609600"/>
            <a:ext cx="6096000" cy="4267199"/>
          </a:xfrm>
        </p:spPr>
        <p:txBody>
          <a:bodyPr/>
          <a:lstStyle/>
          <a:p>
            <a:r>
              <a:rPr lang="en-US" dirty="0" smtClean="0"/>
              <a:t>Data Table Registers</a:t>
            </a:r>
          </a:p>
          <a:p>
            <a:pPr lvl="1"/>
            <a:r>
              <a:rPr lang="en-US" dirty="0" smtClean="0"/>
              <a:t>10K files of 10K elements each </a:t>
            </a:r>
            <a:r>
              <a:rPr lang="en-US" sz="1800" i="1" dirty="0" smtClean="0"/>
              <a:t>(100M words)</a:t>
            </a:r>
          </a:p>
          <a:p>
            <a:pPr lvl="1"/>
            <a:r>
              <a:rPr lang="en-US" dirty="0" smtClean="0"/>
              <a:t>Addressing similar to A-B PLC-5/SLC-500</a:t>
            </a:r>
          </a:p>
          <a:p>
            <a:pPr lvl="2"/>
            <a:r>
              <a:rPr lang="en-US" dirty="0" smtClean="0"/>
              <a:t>Binary, integer, floating point, PID, strings</a:t>
            </a:r>
          </a:p>
          <a:p>
            <a:pPr lvl="2"/>
            <a:r>
              <a:rPr lang="en-US" dirty="0" smtClean="0"/>
              <a:t>Timer, counter, arrays, more</a:t>
            </a:r>
          </a:p>
          <a:p>
            <a:pPr lvl="1"/>
            <a:r>
              <a:rPr lang="en-US" dirty="0" smtClean="0"/>
              <a:t>Status file for fault analysis, RTC, etc.</a:t>
            </a:r>
          </a:p>
          <a:p>
            <a:r>
              <a:rPr lang="en-US" dirty="0" smtClean="0"/>
              <a:t>Every bit accessible by address or tag</a:t>
            </a:r>
          </a:p>
          <a:p>
            <a:r>
              <a:rPr lang="en-US" dirty="0" smtClean="0"/>
              <a:t>Non-sequential display feature </a:t>
            </a:r>
            <a:r>
              <a:rPr lang="en-US" sz="2200" i="1" dirty="0" smtClean="0"/>
              <a:t>(Watch Window)</a:t>
            </a:r>
          </a:p>
          <a:p>
            <a:pPr lvl="1"/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6600" y="1371600"/>
            <a:ext cx="1770607" cy="376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185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</a:t>
            </a:r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609600"/>
            <a:ext cx="4267200" cy="4571999"/>
          </a:xfrm>
        </p:spPr>
        <p:txBody>
          <a:bodyPr/>
          <a:lstStyle/>
          <a:p>
            <a:r>
              <a:rPr lang="en-US" dirty="0" smtClean="0"/>
              <a:t>“Property Tables”</a:t>
            </a:r>
          </a:p>
          <a:p>
            <a:pPr lvl="1"/>
            <a:r>
              <a:rPr lang="en-US" dirty="0" smtClean="0"/>
              <a:t>Internal relational database</a:t>
            </a:r>
          </a:p>
          <a:p>
            <a:pPr lvl="2"/>
            <a:r>
              <a:rPr lang="en-US" dirty="0" smtClean="0"/>
              <a:t>Up to 10K tables of 10K elements each</a:t>
            </a:r>
          </a:p>
          <a:p>
            <a:pPr lvl="1"/>
            <a:r>
              <a:rPr lang="en-US" dirty="0" smtClean="0"/>
              <a:t>Ideal for use in sorting, recipe, warehouse applications</a:t>
            </a:r>
          </a:p>
          <a:p>
            <a:pPr lvl="1"/>
            <a:r>
              <a:rPr lang="en-US" dirty="0" smtClean="0"/>
              <a:t>Ladder instructions provided to read and process data records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1143000"/>
            <a:ext cx="394223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2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4876800"/>
            <a:ext cx="6781800" cy="1295400"/>
          </a:xfrm>
        </p:spPr>
        <p:txBody>
          <a:bodyPr/>
          <a:lstStyle/>
          <a:p>
            <a:r>
              <a:rPr lang="en-US" dirty="0" smtClean="0"/>
              <a:t>SoftPLC®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191000"/>
          </a:xfrm>
        </p:spPr>
        <p:txBody>
          <a:bodyPr>
            <a:normAutofit/>
          </a:bodyPr>
          <a:lstStyle/>
          <a:p>
            <a:r>
              <a:rPr lang="en-US" dirty="0" smtClean="0"/>
              <a:t>SoftPLC</a:t>
            </a:r>
            <a:r>
              <a:rPr lang="en-US" dirty="0"/>
              <a:t> </a:t>
            </a:r>
            <a:r>
              <a:rPr lang="en-US" dirty="0" smtClean="0"/>
              <a:t>Programmable Automation Controllers (PAC’s)</a:t>
            </a:r>
          </a:p>
          <a:p>
            <a:pPr lvl="1"/>
            <a:r>
              <a:rPr lang="en-US" dirty="0" smtClean="0"/>
              <a:t>Functionality of PLC’s, RTU’s and DCS controllers combined with data/computation functions of computers</a:t>
            </a:r>
          </a:p>
          <a:p>
            <a:pPr lvl="1"/>
            <a:r>
              <a:rPr lang="en-US" dirty="0" smtClean="0"/>
              <a:t>All models include same features/functions and use same programming/maintenance software</a:t>
            </a:r>
          </a:p>
          <a:p>
            <a:pPr lvl="1"/>
            <a:r>
              <a:rPr lang="en-US" dirty="0"/>
              <a:t>Models differ in hardware only </a:t>
            </a:r>
            <a:r>
              <a:rPr lang="en-US" sz="1800" i="1" dirty="0" smtClean="0"/>
              <a:t>(e.g.: </a:t>
            </a:r>
            <a:r>
              <a:rPr lang="en-US" sz="1800" i="1" dirty="0"/>
              <a:t>ports, memory, speed</a:t>
            </a:r>
            <a:r>
              <a:rPr lang="en-US" sz="1800" i="1" dirty="0" smtClean="0"/>
              <a:t>)</a:t>
            </a:r>
            <a:endParaRPr lang="en-US" dirty="0" smtClean="0"/>
          </a:p>
          <a:p>
            <a:r>
              <a:rPr lang="en-US" dirty="0" smtClean="0"/>
              <a:t>SoftPLC Gateways </a:t>
            </a:r>
            <a:r>
              <a:rPr lang="en-US" sz="2000" dirty="0" smtClean="0"/>
              <a:t>(Protocol Converters)</a:t>
            </a:r>
          </a:p>
          <a:p>
            <a:pPr lvl="1"/>
            <a:r>
              <a:rPr lang="en-US" dirty="0" smtClean="0"/>
              <a:t>Any SoftPLC can be a Gateway</a:t>
            </a:r>
          </a:p>
          <a:p>
            <a:pPr lvl="1"/>
            <a:r>
              <a:rPr lang="en-US" dirty="0" smtClean="0"/>
              <a:t>Higher performance/more features than other gateway products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724400"/>
            <a:ext cx="1688297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760913"/>
            <a:ext cx="2000250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901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953000"/>
            <a:ext cx="6781800" cy="1219200"/>
          </a:xfrm>
        </p:spPr>
        <p:txBody>
          <a:bodyPr/>
          <a:lstStyle/>
          <a:p>
            <a:r>
              <a:rPr lang="en-US" dirty="0" smtClean="0"/>
              <a:t>User Logic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7543800" cy="3047999"/>
          </a:xfrm>
        </p:spPr>
        <p:txBody>
          <a:bodyPr/>
          <a:lstStyle/>
          <a:p>
            <a:r>
              <a:rPr lang="en-US" dirty="0" smtClean="0"/>
              <a:t>Powerful Ladder Logic instruction set</a:t>
            </a:r>
          </a:p>
          <a:p>
            <a:pPr lvl="1"/>
            <a:r>
              <a:rPr lang="en-US" dirty="0" smtClean="0"/>
              <a:t>Over 135 standard functions</a:t>
            </a:r>
          </a:p>
          <a:p>
            <a:pPr lvl="2"/>
            <a:r>
              <a:rPr lang="en-US" dirty="0" smtClean="0"/>
              <a:t>Relay logic, timer/counter, math, data, PID, strings, more</a:t>
            </a:r>
          </a:p>
          <a:p>
            <a:pPr lvl="2"/>
            <a:r>
              <a:rPr lang="en-US" dirty="0" smtClean="0"/>
              <a:t>Similar to PLC-5/SLC-500 programming</a:t>
            </a:r>
          </a:p>
          <a:p>
            <a:pPr lvl="1"/>
            <a:r>
              <a:rPr lang="en-US" dirty="0" smtClean="0"/>
              <a:t>Program by address or tag</a:t>
            </a:r>
          </a:p>
          <a:p>
            <a:pPr lvl="1"/>
            <a:r>
              <a:rPr lang="en-US" dirty="0" smtClean="0"/>
              <a:t>Up to 10K subroutines of 10K rungs each</a:t>
            </a:r>
          </a:p>
          <a:p>
            <a:r>
              <a:rPr lang="en-US" dirty="0" smtClean="0"/>
              <a:t>All logic documentation stored in SoftPLC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33800"/>
            <a:ext cx="37272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78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Logic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1219200"/>
            <a:ext cx="7696200" cy="4038600"/>
          </a:xfrm>
        </p:spPr>
        <p:txBody>
          <a:bodyPr/>
          <a:lstStyle/>
          <a:p>
            <a:r>
              <a:rPr lang="en-US" dirty="0" smtClean="0"/>
              <a:t>TOPDOC Loadable Modules</a:t>
            </a:r>
            <a:r>
              <a:rPr lang="en-US" sz="1800" dirty="0" smtClean="0"/>
              <a:t> (TLM’s)</a:t>
            </a:r>
            <a:r>
              <a:rPr lang="en-US" dirty="0" smtClean="0"/>
              <a:t> extend instruction set</a:t>
            </a:r>
          </a:p>
          <a:p>
            <a:pPr lvl="1"/>
            <a:r>
              <a:rPr lang="en-US" dirty="0" smtClean="0"/>
              <a:t>Created in C</a:t>
            </a:r>
            <a:r>
              <a:rPr lang="en-US" baseline="30000" dirty="0" smtClean="0"/>
              <a:t>++</a:t>
            </a:r>
            <a:r>
              <a:rPr lang="en-US" dirty="0" smtClean="0"/>
              <a:t> using toolkit, by SoftPLC Corp or customers</a:t>
            </a:r>
          </a:p>
          <a:p>
            <a:pPr lvl="1"/>
            <a:r>
              <a:rPr lang="en-US" dirty="0" smtClean="0"/>
              <a:t>Can be ladder instructions, drivers, or program tasks</a:t>
            </a:r>
          </a:p>
          <a:p>
            <a:r>
              <a:rPr lang="en-US" dirty="0" smtClean="0"/>
              <a:t>Examples</a:t>
            </a:r>
          </a:p>
          <a:p>
            <a:pPr lvl="1"/>
            <a:r>
              <a:rPr lang="en-US" dirty="0" smtClean="0"/>
              <a:t>Calculations (Fourier transforms, cavitation, AGA gas flow)</a:t>
            </a:r>
          </a:p>
          <a:p>
            <a:pPr lvl="1"/>
            <a:r>
              <a:rPr lang="en-US" dirty="0" smtClean="0"/>
              <a:t>Device Interfaces (motion controller, I/O devices, PC cards)</a:t>
            </a:r>
          </a:p>
          <a:p>
            <a:pPr lvl="1"/>
            <a:r>
              <a:rPr lang="en-US" dirty="0" smtClean="0"/>
              <a:t>Encapsulate proprietary logic in a function block</a:t>
            </a:r>
          </a:p>
          <a:p>
            <a:pPr lvl="1"/>
            <a:r>
              <a:rPr lang="en-US" dirty="0" smtClean="0"/>
              <a:t>Read/write to database</a:t>
            </a:r>
          </a:p>
          <a:p>
            <a:pPr lvl="1"/>
            <a:r>
              <a:rPr lang="en-US" dirty="0" smtClean="0"/>
              <a:t>Print reports/Write files to remote disk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6200"/>
            <a:ext cx="46332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67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Logic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SoftPLC provided TLM’s:</a:t>
            </a:r>
          </a:p>
          <a:p>
            <a:pPr lvl="1"/>
            <a:r>
              <a:rPr lang="en-US" dirty="0" smtClean="0"/>
              <a:t>COMGENIUS – ASCII / Serial Communications</a:t>
            </a:r>
          </a:p>
          <a:p>
            <a:pPr lvl="2"/>
            <a:r>
              <a:rPr lang="en-US" dirty="0" smtClean="0"/>
              <a:t>Drives, bar code/RFID, weigh scales, process equipment </a:t>
            </a:r>
          </a:p>
          <a:p>
            <a:pPr lvl="2"/>
            <a:r>
              <a:rPr lang="en-US" dirty="0" smtClean="0"/>
              <a:t>Simple Modbus Master communications</a:t>
            </a:r>
          </a:p>
          <a:p>
            <a:pPr lvl="1"/>
            <a:r>
              <a:rPr lang="en-US" dirty="0" smtClean="0"/>
              <a:t>Log Data – Event Logging to CSV or binary formats</a:t>
            </a:r>
          </a:p>
          <a:p>
            <a:pPr lvl="1"/>
            <a:r>
              <a:rPr lang="en-US" dirty="0" smtClean="0"/>
              <a:t>Send Email/Text Message</a:t>
            </a:r>
          </a:p>
          <a:p>
            <a:pPr lvl="2"/>
            <a:r>
              <a:rPr lang="en-US" dirty="0" smtClean="0"/>
              <a:t>Includes support for attachments (e.g.: log files)</a:t>
            </a:r>
          </a:p>
          <a:p>
            <a:pPr lvl="2"/>
            <a:r>
              <a:rPr lang="en-US" dirty="0" smtClean="0"/>
              <a:t>Supports multiple recipients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78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I/O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114800"/>
          </a:xfrm>
        </p:spPr>
        <p:txBody>
          <a:bodyPr/>
          <a:lstStyle/>
          <a:p>
            <a:r>
              <a:rPr lang="en-US" dirty="0" smtClean="0"/>
              <a:t>Supports up to 8K digital &amp; unlimited analog</a:t>
            </a:r>
          </a:p>
          <a:p>
            <a:r>
              <a:rPr lang="en-US" dirty="0" smtClean="0"/>
              <a:t>Up to 16 I/O drivers can be used simultaneously</a:t>
            </a:r>
          </a:p>
          <a:p>
            <a:r>
              <a:rPr lang="en-US" dirty="0" smtClean="0"/>
              <a:t>Some available drivers</a:t>
            </a:r>
          </a:p>
          <a:p>
            <a:pPr lvl="1"/>
            <a:r>
              <a:rPr lang="en-US" dirty="0" smtClean="0"/>
              <a:t>Tealware local &amp; remote I/O</a:t>
            </a:r>
          </a:p>
          <a:p>
            <a:pPr lvl="1"/>
            <a:r>
              <a:rPr lang="en-US" dirty="0" smtClean="0"/>
              <a:t>ModbusTCP Ethernet</a:t>
            </a:r>
          </a:p>
          <a:p>
            <a:pPr lvl="1"/>
            <a:r>
              <a:rPr lang="en-US" dirty="0" smtClean="0"/>
              <a:t>A-B RIO</a:t>
            </a:r>
          </a:p>
          <a:p>
            <a:pPr lvl="1"/>
            <a:r>
              <a:rPr lang="en-US" dirty="0" smtClean="0"/>
              <a:t>Industrial bus (e.g.: Profibus, DeviceNet, CANOpen, etc.)</a:t>
            </a:r>
          </a:p>
          <a:p>
            <a:pPr lvl="1"/>
            <a:r>
              <a:rPr lang="en-US" dirty="0" smtClean="0"/>
              <a:t>Serial I/O (Modbus &amp; proprietary)</a:t>
            </a:r>
          </a:p>
          <a:p>
            <a:pPr lvl="1"/>
            <a:r>
              <a:rPr lang="en-US" dirty="0" smtClean="0"/>
              <a:t>PC bus I/O (e.g.: PCI, PCI/104 or direct CPU mounted I/O)</a:t>
            </a:r>
          </a:p>
          <a:p>
            <a:r>
              <a:rPr lang="en-US" dirty="0" smtClean="0"/>
              <a:t>Third party driver development supported via toolkit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32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85800"/>
            <a:ext cx="8077200" cy="3886200"/>
          </a:xfrm>
        </p:spPr>
        <p:txBody>
          <a:bodyPr/>
          <a:lstStyle/>
          <a:p>
            <a:r>
              <a:rPr lang="en-US" dirty="0" smtClean="0"/>
              <a:t>Connection to SCADA/HMI, programming, peer-to-peer communications</a:t>
            </a:r>
          </a:p>
          <a:p>
            <a:pPr lvl="1"/>
            <a:r>
              <a:rPr lang="en-US" dirty="0" smtClean="0"/>
              <a:t>Multiple networks supported simultaneously</a:t>
            </a:r>
          </a:p>
          <a:p>
            <a:pPr lvl="2"/>
            <a:r>
              <a:rPr lang="en-US" dirty="0" smtClean="0"/>
              <a:t>Ethernet (A-B Enet, ModbusTCP)</a:t>
            </a:r>
          </a:p>
          <a:p>
            <a:pPr lvl="2"/>
            <a:r>
              <a:rPr lang="en-US" dirty="0" smtClean="0"/>
              <a:t>Serial (DF1, Modbus)</a:t>
            </a:r>
          </a:p>
          <a:p>
            <a:pPr lvl="2"/>
            <a:r>
              <a:rPr lang="en-US" dirty="0" smtClean="0"/>
              <a:t>Industrial Bus (e.g.; A-B DH+, Profibus)</a:t>
            </a:r>
          </a:p>
          <a:p>
            <a:pPr lvl="1"/>
            <a:r>
              <a:rPr lang="en-US" dirty="0" smtClean="0"/>
              <a:t>SoftPLC appears as A-B PLC-5 or Modbus device on the network</a:t>
            </a:r>
          </a:p>
          <a:p>
            <a:pPr lvl="2"/>
            <a:r>
              <a:rPr lang="en-US" dirty="0" smtClean="0"/>
              <a:t>All HMI/SCADA/DCS products supported</a:t>
            </a:r>
          </a:p>
          <a:p>
            <a:pPr lvl="2"/>
            <a:r>
              <a:rPr lang="en-US" dirty="0" smtClean="0"/>
              <a:t>OPC Servers supported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56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Built-in FTP &amp; SSH Servers</a:t>
            </a:r>
          </a:p>
          <a:p>
            <a:pPr lvl="1"/>
            <a:r>
              <a:rPr lang="en-US" dirty="0" smtClean="0"/>
              <a:t>Used to access SoftPLC flash disk files over Ethernet/serial ports</a:t>
            </a:r>
          </a:p>
          <a:p>
            <a:pPr lvl="2"/>
            <a:r>
              <a:rPr lang="en-US" dirty="0" smtClean="0"/>
              <a:t>Update/backup configurations, firmware, other files</a:t>
            </a:r>
          </a:p>
          <a:p>
            <a:pPr lvl="2"/>
            <a:r>
              <a:rPr lang="en-US" dirty="0" smtClean="0"/>
              <a:t>Low-level troubleshooting &amp; diagnostics</a:t>
            </a:r>
          </a:p>
          <a:p>
            <a:pPr lvl="2"/>
            <a:r>
              <a:rPr lang="en-US" dirty="0" smtClean="0"/>
              <a:t>Access system logs</a:t>
            </a:r>
          </a:p>
          <a:p>
            <a:pPr lvl="2"/>
            <a:r>
              <a:rPr lang="en-US" dirty="0" smtClean="0"/>
              <a:t>Run command line programs</a:t>
            </a:r>
          </a:p>
          <a:p>
            <a:pPr lvl="1"/>
            <a:r>
              <a:rPr lang="en-US" dirty="0" smtClean="0"/>
              <a:t>Use any FTP/SSH client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31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Embedded Web Server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28600"/>
            <a:ext cx="7543800" cy="4343400"/>
          </a:xfrm>
        </p:spPr>
        <p:txBody>
          <a:bodyPr/>
          <a:lstStyle/>
          <a:p>
            <a:r>
              <a:rPr lang="en-US" dirty="0" smtClean="0"/>
              <a:t>Optional firmware add-on module</a:t>
            </a:r>
          </a:p>
          <a:p>
            <a:r>
              <a:rPr lang="en-US" dirty="0" smtClean="0"/>
              <a:t>Supports live pages in SoftPLC</a:t>
            </a:r>
            <a:endParaRPr lang="en-US" dirty="0"/>
          </a:p>
          <a:p>
            <a:pPr lvl="1"/>
            <a:r>
              <a:rPr lang="en-US" dirty="0" smtClean="0"/>
              <a:t>Pages update in real-time with application data</a:t>
            </a:r>
          </a:p>
          <a:p>
            <a:pPr lvl="1"/>
            <a:r>
              <a:rPr lang="en-US" dirty="0" smtClean="0"/>
              <a:t>Develop pages using any HTML editor</a:t>
            </a:r>
          </a:p>
          <a:p>
            <a:pPr lvl="1"/>
            <a:r>
              <a:rPr lang="en-US" dirty="0" smtClean="0"/>
              <a:t>Animation/data update can be done with C</a:t>
            </a:r>
            <a:r>
              <a:rPr lang="en-US" baseline="30000" dirty="0" smtClean="0"/>
              <a:t>++</a:t>
            </a:r>
            <a:r>
              <a:rPr lang="en-US" dirty="0" smtClean="0"/>
              <a:t>, PHP, Python &amp; other web technologies</a:t>
            </a:r>
          </a:p>
          <a:p>
            <a:r>
              <a:rPr lang="en-US" dirty="0" smtClean="0"/>
              <a:t>View with any web browser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124200"/>
            <a:ext cx="31365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59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Embedded Firewall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Optional firmware add-on module</a:t>
            </a:r>
          </a:p>
          <a:p>
            <a:r>
              <a:rPr lang="en-US" dirty="0" smtClean="0"/>
              <a:t>Provides high-end protection and secure remote access</a:t>
            </a:r>
          </a:p>
          <a:p>
            <a:pPr lvl="1"/>
            <a:r>
              <a:rPr lang="en-US" dirty="0" smtClean="0"/>
              <a:t>Stateful inspection, NAT/IP masquerading, blacklisting</a:t>
            </a:r>
          </a:p>
          <a:p>
            <a:pPr lvl="1"/>
            <a:r>
              <a:rPr lang="en-US" dirty="0" smtClean="0"/>
              <a:t>Multiple VPN tunnels</a:t>
            </a:r>
          </a:p>
          <a:p>
            <a:pPr lvl="1"/>
            <a:r>
              <a:rPr lang="en-US" dirty="0" smtClean="0"/>
              <a:t>Ethernet &amp; PPP protection</a:t>
            </a:r>
          </a:p>
        </p:txBody>
      </p:sp>
    </p:spTree>
    <p:extLst>
      <p:ext uri="{BB962C8B-B14F-4D97-AF65-F5344CB8AC3E}">
        <p14:creationId xmlns:p14="http://schemas.microsoft.com/office/powerpoint/2010/main" val="165390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43800" cy="1600200"/>
          </a:xfrm>
        </p:spPr>
        <p:txBody>
          <a:bodyPr/>
          <a:lstStyle/>
          <a:p>
            <a:r>
              <a:rPr lang="en-US" dirty="0" smtClean="0"/>
              <a:t>Hot Standby/Redundancy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33400"/>
            <a:ext cx="7696200" cy="4724400"/>
          </a:xfrm>
        </p:spPr>
        <p:txBody>
          <a:bodyPr/>
          <a:lstStyle/>
          <a:p>
            <a:r>
              <a:rPr lang="en-US" dirty="0" smtClean="0"/>
              <a:t>Optional firmware add-on module</a:t>
            </a:r>
          </a:p>
          <a:p>
            <a:r>
              <a:rPr lang="en-US" dirty="0" smtClean="0"/>
              <a:t>Comprehensive solution for applications needing 100% uptime</a:t>
            </a:r>
          </a:p>
          <a:p>
            <a:pPr lvl="1"/>
            <a:r>
              <a:rPr lang="en-US" dirty="0" smtClean="0"/>
              <a:t>Bumpless transfer of I/O control in case of primary CPU fault</a:t>
            </a:r>
          </a:p>
          <a:p>
            <a:pPr lvl="1"/>
            <a:r>
              <a:rPr lang="en-US" dirty="0" smtClean="0"/>
              <a:t>High speed data transfer between primary/secondary controllers on dedicated Ethernet connection</a:t>
            </a:r>
          </a:p>
          <a:p>
            <a:pPr lvl="2"/>
            <a:r>
              <a:rPr lang="en-US" dirty="0"/>
              <a:t>Uses “dumb” arbitrator to assist with </a:t>
            </a:r>
            <a:r>
              <a:rPr lang="en-US" dirty="0" smtClean="0"/>
              <a:t>switch-over</a:t>
            </a:r>
          </a:p>
          <a:p>
            <a:pPr lvl="2"/>
            <a:r>
              <a:rPr lang="en-US" dirty="0" smtClean="0"/>
              <a:t>Status available over network to SCADA/HMI, I/O, TOPDOC, other controllers</a:t>
            </a:r>
          </a:p>
          <a:p>
            <a:r>
              <a:rPr lang="en-US" dirty="0" smtClean="0"/>
              <a:t>With Tealware I/O, fully redundant systems </a:t>
            </a:r>
            <a:r>
              <a:rPr lang="en-US" sz="1800" i="1" dirty="0" smtClean="0"/>
              <a:t>(CPU, I/O, P/S)</a:t>
            </a:r>
            <a:r>
              <a:rPr lang="en-US" dirty="0" smtClean="0"/>
              <a:t> possible</a:t>
            </a:r>
          </a:p>
        </p:txBody>
      </p:sp>
    </p:spTree>
    <p:extLst>
      <p:ext uri="{BB962C8B-B14F-4D97-AF65-F5344CB8AC3E}">
        <p14:creationId xmlns:p14="http://schemas.microsoft.com/office/powerpoint/2010/main" val="416960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PLC Upgrades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572000"/>
          </a:xfrm>
        </p:spPr>
        <p:txBody>
          <a:bodyPr/>
          <a:lstStyle/>
          <a:p>
            <a:pPr marL="0" lvl="0" indent="0">
              <a:buNone/>
            </a:pPr>
            <a:endParaRPr lang="en-US" dirty="0"/>
          </a:p>
          <a:p>
            <a:r>
              <a:rPr lang="en-US" dirty="0"/>
              <a:t>PLC-5, PLC-2/PLC, SLC-500, </a:t>
            </a:r>
            <a:r>
              <a:rPr lang="en-US" dirty="0" err="1"/>
              <a:t>MicroLogix</a:t>
            </a:r>
            <a:r>
              <a:rPr lang="en-US" dirty="0"/>
              <a:t> conversion services from SoftPLC</a:t>
            </a:r>
            <a:endParaRPr lang="en-US" dirty="0" smtClean="0"/>
          </a:p>
          <a:p>
            <a:pPr lvl="1"/>
            <a:r>
              <a:rPr lang="en-US" dirty="0" smtClean="0"/>
              <a:t>Automated </a:t>
            </a:r>
            <a:r>
              <a:rPr lang="en-US" dirty="0"/>
              <a:t>utility programs convert on average 95% of program logic and documentation</a:t>
            </a:r>
          </a:p>
          <a:p>
            <a:pPr lvl="0"/>
            <a:r>
              <a:rPr lang="en-US" dirty="0"/>
              <a:t>SoftLogix5, PLC-5/250 &amp; PLC-3 conversion services quoted per application</a:t>
            </a:r>
          </a:p>
          <a:p>
            <a:pPr lvl="1"/>
            <a:r>
              <a:rPr lang="en-US" dirty="0"/>
              <a:t>Semi-automated conversion process averages 85%</a:t>
            </a:r>
          </a:p>
          <a:p>
            <a:pPr lvl="0"/>
            <a:r>
              <a:rPr lang="en-US" dirty="0"/>
              <a:t>Other PLC conversions quoted per application</a:t>
            </a:r>
          </a:p>
          <a:p>
            <a:pPr lvl="1"/>
            <a:r>
              <a:rPr lang="en-US" dirty="0"/>
              <a:t>Control/</a:t>
            </a:r>
            <a:r>
              <a:rPr lang="en-US" dirty="0" err="1"/>
              <a:t>CompactLogix</a:t>
            </a:r>
            <a:endParaRPr lang="en-US" dirty="0"/>
          </a:p>
          <a:p>
            <a:pPr lvl="1"/>
            <a:r>
              <a:rPr lang="en-US" dirty="0" smtClean="0"/>
              <a:t>Schneider</a:t>
            </a:r>
            <a:r>
              <a:rPr lang="en-US" dirty="0"/>
              <a:t>, Siemens, GE Fanuc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45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SoftPLC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Industrial I/O</a:t>
            </a:r>
          </a:p>
          <a:p>
            <a:pPr lvl="1"/>
            <a:r>
              <a:rPr lang="en-US" dirty="0" smtClean="0"/>
              <a:t>Tealware™ - Modular rack-mounted I/O system, local &amp; Ethernet configurations</a:t>
            </a:r>
          </a:p>
          <a:p>
            <a:pPr lvl="1"/>
            <a:r>
              <a:rPr lang="en-US" dirty="0" smtClean="0"/>
              <a:t>A-Series – Low count/low cost serial &amp; Ethernet I/O</a:t>
            </a:r>
          </a:p>
          <a:p>
            <a:pPr lvl="1"/>
            <a:r>
              <a:rPr lang="en-US" dirty="0" smtClean="0"/>
              <a:t>Interface cards for industrial networks</a:t>
            </a:r>
            <a:r>
              <a:rPr lang="en-US" sz="1800" i="1" dirty="0" smtClean="0"/>
              <a:t> (e.g.: Profibus, DeviceNet)</a:t>
            </a:r>
          </a:p>
          <a:p>
            <a:r>
              <a:rPr lang="en-US" dirty="0" smtClean="0"/>
              <a:t>TOPDOC® – SoftPLC Programming Software</a:t>
            </a:r>
          </a:p>
          <a:p>
            <a:pPr lvl="1"/>
            <a:r>
              <a:rPr lang="en-US" dirty="0" smtClean="0"/>
              <a:t>Configuration, application development, troubleshooting</a:t>
            </a:r>
          </a:p>
          <a:p>
            <a:pPr lvl="1"/>
            <a:r>
              <a:rPr lang="en-US" dirty="0" smtClean="0"/>
              <a:t>Available for Windows &amp; Linux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-76200"/>
            <a:ext cx="232038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209800"/>
            <a:ext cx="72208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841" y="4038600"/>
            <a:ext cx="2981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53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62000" y="4029670"/>
            <a:ext cx="7543800" cy="92333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SoftPLC Gateways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Configurable Protocol Converters &amp; More….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18759" y="457200"/>
            <a:ext cx="1658553" cy="1658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00600" y="456874"/>
            <a:ext cx="2695680" cy="16590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218759" y="2286000"/>
            <a:ext cx="1658880" cy="318399"/>
          </a:xfrm>
          <a:prstGeom prst="rect">
            <a:avLst/>
          </a:prstGeom>
          <a:noFill/>
          <a:ln>
            <a:noFill/>
          </a:ln>
        </p:spPr>
        <p:txBody>
          <a:bodyPr vert="horz" lIns="81639" tIns="40820" rIns="81639" bIns="40820" compatLnSpc="0">
            <a:spAutoFit/>
          </a:bodyPr>
          <a:lstStyle/>
          <a:p>
            <a:pPr hangingPunct="0"/>
            <a:r>
              <a:rPr lang="en-US" sz="1600" dirty="0">
                <a:latin typeface="Arial" pitchFamily="18"/>
                <a:ea typeface="DejaVu Sans" pitchFamily="2"/>
                <a:cs typeface="DejaVu Sans" pitchFamily="2"/>
              </a:rPr>
              <a:t>Smart Gateway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41600" y="2285445"/>
            <a:ext cx="2073600" cy="318399"/>
          </a:xfrm>
          <a:prstGeom prst="rect">
            <a:avLst/>
          </a:prstGeom>
          <a:noFill/>
          <a:ln>
            <a:noFill/>
          </a:ln>
        </p:spPr>
        <p:txBody>
          <a:bodyPr vert="horz" lIns="81639" tIns="40820" rIns="81639" bIns="40820" compatLnSpc="0">
            <a:spAutoFit/>
          </a:bodyPr>
          <a:lstStyle/>
          <a:p>
            <a:pPr hangingPunct="0"/>
            <a:r>
              <a:rPr lang="en-US" sz="1600" dirty="0" err="1">
                <a:latin typeface="Arial" pitchFamily="18"/>
                <a:ea typeface="DejaVu Sans" pitchFamily="2"/>
                <a:cs typeface="DejaVu Sans" pitchFamily="2"/>
              </a:rPr>
              <a:t>Hardbook</a:t>
            </a:r>
            <a:r>
              <a:rPr lang="en-US" sz="1600" dirty="0">
                <a:latin typeface="Arial" pitchFamily="18"/>
                <a:ea typeface="DejaVu Sans" pitchFamily="2"/>
                <a:cs typeface="DejaVu Sans" pitchFamily="2"/>
              </a:rPr>
              <a:t> Gateway</a:t>
            </a:r>
          </a:p>
        </p:txBody>
      </p:sp>
    </p:spTree>
    <p:extLst>
      <p:ext uri="{BB962C8B-B14F-4D97-AF65-F5344CB8AC3E}">
        <p14:creationId xmlns:p14="http://schemas.microsoft.com/office/powerpoint/2010/main" val="321765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Flexibility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914400"/>
            <a:ext cx="7543800" cy="3352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Up to 16 protocols per Gateway</a:t>
            </a:r>
          </a:p>
          <a:p>
            <a:pPr lvl="1"/>
            <a:r>
              <a:rPr lang="en-US" dirty="0" smtClean="0"/>
              <a:t>Supports multiple serial and Ethernet protocols</a:t>
            </a:r>
          </a:p>
          <a:p>
            <a:pPr lvl="2"/>
            <a:r>
              <a:rPr lang="en-US" dirty="0" smtClean="0"/>
              <a:t>All supported protocols always included – no need to order/stock different part numbers</a:t>
            </a:r>
          </a:p>
          <a:p>
            <a:pPr lvl="2"/>
            <a:r>
              <a:rPr lang="en-US" dirty="0" smtClean="0"/>
              <a:t>Select mix of master &amp; slave protocols</a:t>
            </a:r>
          </a:p>
          <a:p>
            <a:pPr lvl="1"/>
            <a:r>
              <a:rPr lang="en-US" dirty="0" smtClean="0"/>
              <a:t>Industrial bus networks implemented via hardware add-on(s), base unit remains unchanged</a:t>
            </a:r>
          </a:p>
          <a:p>
            <a:r>
              <a:rPr lang="en-US" dirty="0" smtClean="0"/>
              <a:t>Via Toolkit, users can add custom protocols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25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62000" y="4876800"/>
            <a:ext cx="6781800" cy="12954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Ports, </a:t>
            </a:r>
            <a:r>
              <a:rPr lang="en-US" dirty="0" smtClean="0"/>
              <a:t>Ports, Ports!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2000" y="685800"/>
            <a:ext cx="7924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Minimum (2) Ethernet interfaces (MAC ID’s)</a:t>
            </a:r>
          </a:p>
          <a:p>
            <a:pPr lvl="1"/>
            <a:r>
              <a:rPr lang="en-US" dirty="0" smtClean="0"/>
              <a:t>Routing functions included</a:t>
            </a:r>
          </a:p>
          <a:p>
            <a:pPr lvl="1"/>
            <a:r>
              <a:rPr lang="en-US" dirty="0" smtClean="0"/>
              <a:t>Wireless and fiber options</a:t>
            </a:r>
          </a:p>
          <a:p>
            <a:r>
              <a:rPr lang="en-US" dirty="0" smtClean="0"/>
              <a:t>Minimum (4) serial ports</a:t>
            </a:r>
          </a:p>
          <a:p>
            <a:r>
              <a:rPr lang="en-US" dirty="0" smtClean="0"/>
              <a:t>Up to 8 industrial network interfaces </a:t>
            </a:r>
            <a:r>
              <a:rPr lang="en-US" sz="1800" i="1" dirty="0" smtClean="0"/>
              <a:t>(</a:t>
            </a:r>
            <a:r>
              <a:rPr lang="en-US" sz="1800" i="1" dirty="0" err="1" smtClean="0"/>
              <a:t>eg</a:t>
            </a:r>
            <a:r>
              <a:rPr lang="en-US" sz="1800" i="1" dirty="0" smtClean="0"/>
              <a:t>: Profibus, DeviceNet, etc.)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203777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Data / Throughput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No data limits</a:t>
            </a:r>
          </a:p>
          <a:p>
            <a:pPr lvl="1"/>
            <a:r>
              <a:rPr lang="en-US" dirty="0" smtClean="0"/>
              <a:t>100 Million 16-bit words per Gateway</a:t>
            </a:r>
          </a:p>
          <a:p>
            <a:r>
              <a:rPr lang="en-US" dirty="0" smtClean="0"/>
              <a:t>Fastest Gateways on the market</a:t>
            </a:r>
          </a:p>
          <a:p>
            <a:pPr lvl="1"/>
            <a:r>
              <a:rPr lang="en-US" dirty="0" smtClean="0"/>
              <a:t>Highly optimized drivers</a:t>
            </a:r>
          </a:p>
          <a:p>
            <a:pPr lvl="2"/>
            <a:r>
              <a:rPr lang="en-US" dirty="0" smtClean="0"/>
              <a:t>Developed as PLC I/O drivers and/or PLC peer-to-peer communication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8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Intelligence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Supports user logic for data manipulation</a:t>
            </a:r>
          </a:p>
          <a:p>
            <a:pPr lvl="1"/>
            <a:r>
              <a:rPr lang="en-US" dirty="0" smtClean="0"/>
              <a:t>Scaling, totaling, etc. via ladder logic</a:t>
            </a:r>
          </a:p>
          <a:p>
            <a:pPr lvl="1"/>
            <a:r>
              <a:rPr lang="en-US" dirty="0" smtClean="0"/>
              <a:t>Data logging to local flash and/or to network drives</a:t>
            </a:r>
          </a:p>
          <a:p>
            <a:pPr lvl="1"/>
            <a:r>
              <a:rPr lang="en-US" dirty="0" smtClean="0"/>
              <a:t>Email/texting functions can send alarms, data or data files as attachments</a:t>
            </a:r>
          </a:p>
          <a:p>
            <a:r>
              <a:rPr lang="en-US" dirty="0" smtClean="0"/>
              <a:t>Great solution for data concentrator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37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Security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Linux, FTP/SSH </a:t>
            </a:r>
            <a:r>
              <a:rPr lang="en-US" dirty="0"/>
              <a:t>security by </a:t>
            </a:r>
            <a:r>
              <a:rPr lang="en-US" dirty="0" smtClean="0"/>
              <a:t>passwords</a:t>
            </a:r>
          </a:p>
          <a:p>
            <a:r>
              <a:rPr lang="en-US" dirty="0" smtClean="0"/>
              <a:t>TOPDOC security</a:t>
            </a:r>
            <a:endParaRPr lang="en-US" dirty="0"/>
          </a:p>
          <a:p>
            <a:r>
              <a:rPr lang="en-US" dirty="0" smtClean="0"/>
              <a:t>Firewall/VPN </a:t>
            </a:r>
            <a:r>
              <a:rPr lang="en-US" sz="1800" i="1" dirty="0" smtClean="0"/>
              <a:t>(firmware option)</a:t>
            </a:r>
          </a:p>
          <a:p>
            <a:pPr lvl="1"/>
            <a:r>
              <a:rPr lang="en-US" dirty="0" smtClean="0"/>
              <a:t>Protection of Gateway and connected devices from unauthorized access on any Ethernet or modem connection</a:t>
            </a:r>
          </a:p>
          <a:p>
            <a:pPr lvl="1"/>
            <a:r>
              <a:rPr lang="en-US" dirty="0" smtClean="0"/>
              <a:t>Remote access to Gateway data and configuration</a:t>
            </a:r>
          </a:p>
        </p:txBody>
      </p:sp>
    </p:spTree>
    <p:extLst>
      <p:ext uri="{BB962C8B-B14F-4D97-AF65-F5344CB8AC3E}">
        <p14:creationId xmlns:p14="http://schemas.microsoft.com/office/powerpoint/2010/main" val="156807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Diagnostics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2000" y="8382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All protocols provide detailed error reporting</a:t>
            </a:r>
          </a:p>
          <a:p>
            <a:r>
              <a:rPr lang="en-US" dirty="0" smtClean="0"/>
              <a:t>User logic can automatically detect errors</a:t>
            </a:r>
          </a:p>
          <a:p>
            <a:pPr lvl="1"/>
            <a:r>
              <a:rPr lang="en-US" dirty="0" smtClean="0"/>
              <a:t>Report errors to attached SCADA/HMI</a:t>
            </a:r>
          </a:p>
          <a:p>
            <a:pPr lvl="1"/>
            <a:r>
              <a:rPr lang="en-US" dirty="0" smtClean="0"/>
              <a:t>Report errors via email/text messages</a:t>
            </a:r>
          </a:p>
          <a:p>
            <a:pPr lvl="1"/>
            <a:r>
              <a:rPr lang="en-US" dirty="0" smtClean="0"/>
              <a:t>Send peer-to-peer message to connected devices (if supported by device/protocol)</a:t>
            </a:r>
          </a:p>
          <a:p>
            <a:pPr lvl="1"/>
            <a:r>
              <a:rPr lang="en-US" dirty="0" smtClean="0"/>
              <a:t>Via connected I/O (optional) can issue alarms, modify machine/process behavior,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55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Control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Connected I/O and devices can be controlled by Gateway via ladder logic</a:t>
            </a:r>
          </a:p>
          <a:p>
            <a:pPr lvl="1"/>
            <a:r>
              <a:rPr lang="en-US" dirty="0" smtClean="0"/>
              <a:t>SoftPLC Tealware local I/O</a:t>
            </a:r>
          </a:p>
          <a:p>
            <a:pPr lvl="1"/>
            <a:r>
              <a:rPr lang="en-US" dirty="0" smtClean="0"/>
              <a:t>Serial (</a:t>
            </a:r>
            <a:r>
              <a:rPr lang="en-US" dirty="0" err="1" smtClean="0"/>
              <a:t>eg</a:t>
            </a:r>
            <a:r>
              <a:rPr lang="en-US" dirty="0" smtClean="0"/>
              <a:t>:  Modbus)</a:t>
            </a:r>
          </a:p>
          <a:p>
            <a:pPr lvl="1"/>
            <a:r>
              <a:rPr lang="en-US" dirty="0" smtClean="0"/>
              <a:t>Ethernet (</a:t>
            </a:r>
            <a:r>
              <a:rPr lang="en-US" dirty="0" err="1" smtClean="0"/>
              <a:t>eg</a:t>
            </a:r>
            <a:r>
              <a:rPr lang="en-US" dirty="0" smtClean="0"/>
              <a:t>: ModbusTCP)</a:t>
            </a:r>
          </a:p>
          <a:p>
            <a:pPr lvl="1"/>
            <a:r>
              <a:rPr lang="en-US" dirty="0" smtClean="0"/>
              <a:t>Industrial bus (</a:t>
            </a:r>
            <a:r>
              <a:rPr lang="en-US" dirty="0" err="1" smtClean="0"/>
              <a:t>eg</a:t>
            </a:r>
            <a:r>
              <a:rPr lang="en-US" dirty="0" smtClean="0"/>
              <a:t>: Profibus, DeviceNet)</a:t>
            </a:r>
          </a:p>
        </p:txBody>
      </p:sp>
    </p:spTree>
    <p:extLst>
      <p:ext uri="{BB962C8B-B14F-4D97-AF65-F5344CB8AC3E}">
        <p14:creationId xmlns:p14="http://schemas.microsoft.com/office/powerpoint/2010/main" val="300546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Data Access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Any HMI/SCADA/DCS system can access Gateway data</a:t>
            </a:r>
          </a:p>
          <a:p>
            <a:pPr lvl="1"/>
            <a:r>
              <a:rPr lang="en-US" dirty="0" smtClean="0"/>
              <a:t>Ethernet or serial connection via standard PLC drivers</a:t>
            </a:r>
          </a:p>
          <a:p>
            <a:r>
              <a:rPr lang="en-US" dirty="0" smtClean="0"/>
              <a:t>Toolkit enables user to write programs to read/write data over Ethernet</a:t>
            </a:r>
          </a:p>
          <a:p>
            <a:pPr lvl="1"/>
            <a:r>
              <a:rPr lang="en-US" dirty="0" smtClean="0"/>
              <a:t>Gateway can interface directly to databases (</a:t>
            </a:r>
            <a:r>
              <a:rPr lang="en-US" dirty="0" err="1" smtClean="0"/>
              <a:t>eg</a:t>
            </a:r>
            <a:r>
              <a:rPr lang="en-US" dirty="0" smtClean="0"/>
              <a:t>: SQL)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08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Easy configuration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Easy to configure</a:t>
            </a:r>
          </a:p>
          <a:p>
            <a:pPr lvl="1"/>
            <a:r>
              <a:rPr lang="en-US" dirty="0" smtClean="0"/>
              <a:t>Configuration via Ethernet</a:t>
            </a:r>
          </a:p>
          <a:p>
            <a:pPr lvl="1"/>
            <a:r>
              <a:rPr lang="en-US" dirty="0" smtClean="0"/>
              <a:t>No programming required</a:t>
            </a:r>
          </a:p>
          <a:p>
            <a:pPr lvl="2"/>
            <a:r>
              <a:rPr lang="en-US" dirty="0" smtClean="0"/>
              <a:t>XML or text configuration files to map data from PLC/network address to internal Gateway address</a:t>
            </a:r>
          </a:p>
          <a:p>
            <a:pPr lvl="1"/>
            <a:r>
              <a:rPr lang="en-US" dirty="0" smtClean="0"/>
              <a:t>Free industrial bus network configuration / diagnostic software included with hardware interface(s)</a:t>
            </a:r>
          </a:p>
          <a:p>
            <a:r>
              <a:rPr lang="en-US" dirty="0" smtClean="0"/>
              <a:t>TOPDOC is used as configuration and diagnostic tool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67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SoftPLC Web Studio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457200"/>
            <a:ext cx="6934200" cy="4730751"/>
          </a:xfrm>
        </p:spPr>
        <p:txBody>
          <a:bodyPr/>
          <a:lstStyle/>
          <a:p>
            <a:r>
              <a:rPr lang="en-US" dirty="0" smtClean="0"/>
              <a:t>Web Studio is a complete SCADA software product</a:t>
            </a:r>
          </a:p>
          <a:p>
            <a:pPr lvl="1"/>
            <a:r>
              <a:rPr lang="en-US" dirty="0" smtClean="0"/>
              <a:t>All features included, no add-on costs</a:t>
            </a:r>
          </a:p>
          <a:p>
            <a:pPr lvl="1"/>
            <a:r>
              <a:rPr lang="en-US" dirty="0" smtClean="0"/>
              <a:t>Runs on any Windows environment, including mobile devices up to redundant servers</a:t>
            </a:r>
          </a:p>
          <a:p>
            <a:r>
              <a:rPr lang="en-US" dirty="0" smtClean="0"/>
              <a:t>Web Studio HMI’s are Panel-PC’s w/ Web Studio runtime pre-loaded</a:t>
            </a:r>
          </a:p>
          <a:p>
            <a:pPr lvl="1"/>
            <a:r>
              <a:rPr lang="en-US" dirty="0" smtClean="0"/>
              <a:t>3.5” - 17” sizes available in standard models</a:t>
            </a:r>
          </a:p>
          <a:p>
            <a:pPr lvl="1"/>
            <a:r>
              <a:rPr lang="en-US" dirty="0" smtClean="0"/>
              <a:t>Custom sizes/specification models also available</a:t>
            </a:r>
            <a:r>
              <a:rPr lang="en-US" sz="1800" i="1" dirty="0" smtClean="0"/>
              <a:t> (e.g.: hazardous/marine area, other mounting options, etc.)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4679154"/>
            <a:ext cx="152400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213995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38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3276600"/>
            <a:ext cx="8001000" cy="1676400"/>
          </a:xfrm>
        </p:spPr>
        <p:txBody>
          <a:bodyPr/>
          <a:lstStyle/>
          <a:p>
            <a:r>
              <a:rPr lang="en-US" dirty="0" smtClean="0"/>
              <a:t>Communication products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Smart Netbox, Other Gatecraft products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36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Netbox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62000" y="914400"/>
            <a:ext cx="7543800" cy="4343400"/>
          </a:xfrm>
        </p:spPr>
        <p:txBody>
          <a:bodyPr/>
          <a:lstStyle/>
          <a:p>
            <a:pPr lvl="0"/>
            <a:r>
              <a:rPr lang="en-US" dirty="0"/>
              <a:t>Comprehensive “communications appliance”</a:t>
            </a:r>
          </a:p>
          <a:p>
            <a:pPr lvl="1"/>
            <a:r>
              <a:rPr lang="en-US" dirty="0"/>
              <a:t>Industrial managed 4 port Ethernet switch/router</a:t>
            </a:r>
          </a:p>
          <a:p>
            <a:pPr lvl="2"/>
            <a:r>
              <a:rPr lang="en-US" dirty="0"/>
              <a:t>Supports </a:t>
            </a:r>
            <a:r>
              <a:rPr lang="en-US" dirty="0" err="1"/>
              <a:t>PoE</a:t>
            </a:r>
            <a:r>
              <a:rPr lang="en-US" dirty="0"/>
              <a:t> </a:t>
            </a:r>
            <a:r>
              <a:rPr lang="en-US" sz="1600" i="1" dirty="0"/>
              <a:t>(Power over Ethernet)</a:t>
            </a:r>
          </a:p>
          <a:p>
            <a:pPr lvl="1"/>
            <a:r>
              <a:rPr lang="en-US" dirty="0"/>
              <a:t>Media converter </a:t>
            </a:r>
            <a:r>
              <a:rPr lang="en-US" sz="1600" i="1" dirty="0"/>
              <a:t>(10/100BaseT to Fiber)</a:t>
            </a:r>
          </a:p>
          <a:p>
            <a:pPr lvl="0"/>
            <a:r>
              <a:rPr lang="en-US" dirty="0"/>
              <a:t>Remote Access Modem</a:t>
            </a:r>
            <a:r>
              <a:rPr lang="en-US" sz="2600" dirty="0"/>
              <a:t> </a:t>
            </a:r>
            <a:r>
              <a:rPr lang="en-US" sz="1600" i="1" dirty="0"/>
              <a:t>(w/ optional SM-MDM)</a:t>
            </a:r>
          </a:p>
          <a:p>
            <a:pPr lvl="1"/>
            <a:r>
              <a:rPr lang="en-US" dirty="0"/>
              <a:t>Access any Ethernet device remotely via phone</a:t>
            </a:r>
          </a:p>
          <a:p>
            <a:pPr lvl="1"/>
            <a:r>
              <a:rPr lang="en-US" dirty="0"/>
              <a:t>Lower cost &amp; more powerful than competitor products</a:t>
            </a:r>
          </a:p>
          <a:p>
            <a:pPr lvl="0"/>
            <a:r>
              <a:rPr lang="en-US" dirty="0"/>
              <a:t>Industrial Firewall/VPN</a:t>
            </a:r>
            <a:r>
              <a:rPr lang="en-US" sz="2600" dirty="0"/>
              <a:t> </a:t>
            </a:r>
            <a:r>
              <a:rPr lang="en-US" sz="1600" i="1" dirty="0"/>
              <a:t>(w/ optional GC-FW firmware)</a:t>
            </a:r>
          </a:p>
          <a:p>
            <a:pPr lvl="0"/>
            <a:r>
              <a:rPr lang="en-US" dirty="0"/>
              <a:t>Remote Serial Server</a:t>
            </a:r>
            <a:r>
              <a:rPr lang="en-US" sz="2600" dirty="0"/>
              <a:t> </a:t>
            </a:r>
            <a:r>
              <a:rPr lang="en-US" sz="1600" i="1" dirty="0"/>
              <a:t>(w/ optional GC-SDS)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162800" y="228600"/>
            <a:ext cx="1828800" cy="18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631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696200" cy="1600200"/>
          </a:xfrm>
        </p:spPr>
        <p:txBody>
          <a:bodyPr/>
          <a:lstStyle/>
          <a:p>
            <a:r>
              <a:rPr lang="en-US" dirty="0" smtClean="0"/>
              <a:t>Other Gatecraft Products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914400"/>
            <a:ext cx="7543800" cy="3810000"/>
          </a:xfrm>
        </p:spPr>
        <p:txBody>
          <a:bodyPr/>
          <a:lstStyle/>
          <a:p>
            <a:pPr lvl="0"/>
            <a:r>
              <a:rPr lang="en-US" dirty="0"/>
              <a:t>Product </a:t>
            </a:r>
            <a:r>
              <a:rPr lang="en-US" dirty="0" smtClean="0"/>
              <a:t>family name </a:t>
            </a:r>
            <a:r>
              <a:rPr lang="en-US" dirty="0"/>
              <a:t>for all communication products</a:t>
            </a:r>
          </a:p>
          <a:p>
            <a:pPr lvl="0"/>
            <a:r>
              <a:rPr lang="en-US" dirty="0"/>
              <a:t>Firewalls/routers</a:t>
            </a:r>
          </a:p>
          <a:p>
            <a:pPr lvl="1"/>
            <a:r>
              <a:rPr lang="en-US" dirty="0"/>
              <a:t>Gatecraft Shield - Ethernet to Ethernet protection</a:t>
            </a:r>
          </a:p>
          <a:p>
            <a:pPr lvl="1"/>
            <a:r>
              <a:rPr lang="en-US" dirty="0"/>
              <a:t>Gatecraft Junction - Ethernet to Modem protection</a:t>
            </a:r>
          </a:p>
          <a:p>
            <a:pPr lvl="1"/>
            <a:r>
              <a:rPr lang="en-US" dirty="0"/>
              <a:t>Gatecraft Beacon - secure WAP</a:t>
            </a:r>
          </a:p>
          <a:p>
            <a:pPr lvl="0"/>
            <a:r>
              <a:rPr lang="en-US" dirty="0" smtClean="0"/>
              <a:t>Gatecraft Link - Ethernet </a:t>
            </a:r>
            <a:r>
              <a:rPr lang="en-US" dirty="0"/>
              <a:t>switches &amp; media </a:t>
            </a:r>
            <a:r>
              <a:rPr lang="en-US" dirty="0" smtClean="0"/>
              <a:t>converters</a:t>
            </a:r>
            <a:endParaRPr lang="en-US" sz="1800" i="1" dirty="0"/>
          </a:p>
          <a:p>
            <a:pPr lvl="1"/>
            <a:r>
              <a:rPr lang="en-US" dirty="0"/>
              <a:t>Unmanaged, low-cost, DIN-rail options</a:t>
            </a:r>
          </a:p>
          <a:p>
            <a:pPr lvl="2"/>
            <a:r>
              <a:rPr lang="en-US" dirty="0"/>
              <a:t>10/100, 10/100/1000, and fiber</a:t>
            </a:r>
          </a:p>
          <a:p>
            <a:pPr lvl="1"/>
            <a:r>
              <a:rPr lang="en-US" dirty="0"/>
              <a:t>High-end </a:t>
            </a:r>
            <a:r>
              <a:rPr lang="en-US" dirty="0" smtClean="0"/>
              <a:t>switches </a:t>
            </a:r>
            <a:r>
              <a:rPr lang="en-US" sz="1600" i="1" dirty="0" smtClean="0"/>
              <a:t>(</a:t>
            </a:r>
            <a:r>
              <a:rPr lang="en-US" sz="1600" i="1" dirty="0" err="1" smtClean="0"/>
              <a:t>RuggedCom</a:t>
            </a:r>
            <a:r>
              <a:rPr lang="en-US" sz="1600" i="1" dirty="0" smtClean="0"/>
              <a:t> </a:t>
            </a:r>
            <a:r>
              <a:rPr lang="en-US" sz="1600" i="1" dirty="0"/>
              <a:t>products)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11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I/O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Tealware, A-Series, Other options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1333500" cy="2146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3" t="-625" r="2813" b="21874"/>
          <a:stretch/>
        </p:blipFill>
        <p:spPr>
          <a:xfrm>
            <a:off x="2971800" y="975360"/>
            <a:ext cx="3251200" cy="1920240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18160"/>
            <a:ext cx="1150619" cy="146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95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Tealware I/O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685800"/>
            <a:ext cx="7772400" cy="3886200"/>
          </a:xfrm>
        </p:spPr>
        <p:txBody>
          <a:bodyPr/>
          <a:lstStyle/>
          <a:p>
            <a:r>
              <a:rPr lang="en-US" dirty="0" smtClean="0"/>
              <a:t>Modular, high-density I/O system</a:t>
            </a:r>
          </a:p>
          <a:p>
            <a:pPr lvl="1"/>
            <a:r>
              <a:rPr lang="en-US" dirty="0" smtClean="0"/>
              <a:t>Local and remote Ethernet configurations supported</a:t>
            </a:r>
          </a:p>
          <a:p>
            <a:pPr lvl="1"/>
            <a:r>
              <a:rPr lang="en-US" dirty="0" smtClean="0"/>
              <a:t>Wide variety of digital, analog, &amp; specialty modules</a:t>
            </a:r>
          </a:p>
          <a:p>
            <a:r>
              <a:rPr lang="en-US" dirty="0" smtClean="0"/>
              <a:t>Easy to troubleshoot/maintain</a:t>
            </a:r>
          </a:p>
          <a:p>
            <a:pPr lvl="1"/>
            <a:r>
              <a:rPr lang="en-US" dirty="0" smtClean="0"/>
              <a:t>Detachable terminal block for easy replacement w/o re-wiring</a:t>
            </a:r>
          </a:p>
          <a:p>
            <a:pPr lvl="1"/>
            <a:r>
              <a:rPr lang="en-US" dirty="0" smtClean="0"/>
              <a:t>Diagnostic &amp; Status LED’s</a:t>
            </a:r>
          </a:p>
          <a:p>
            <a:pPr lvl="1"/>
            <a:r>
              <a:rPr lang="en-US" dirty="0" smtClean="0"/>
              <a:t>Wide angle swing connector for easy installation</a:t>
            </a:r>
          </a:p>
          <a:p>
            <a:r>
              <a:rPr lang="en-US" dirty="0" smtClean="0"/>
              <a:t>Digital modules hot-swappable under power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53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Tealware I/O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Local interface to Smart SoftPLC or Smart Adapter</a:t>
            </a:r>
          </a:p>
          <a:p>
            <a:pPr lvl="1"/>
            <a:r>
              <a:rPr lang="en-US" dirty="0" smtClean="0"/>
              <a:t>3 modules per Backplane3 interface</a:t>
            </a:r>
          </a:p>
          <a:p>
            <a:pPr lvl="1"/>
            <a:r>
              <a:rPr lang="en-US" dirty="0" smtClean="0"/>
              <a:t>Connect to expansion racks via LocalPorts interface</a:t>
            </a:r>
          </a:p>
          <a:p>
            <a:pPr lvl="2"/>
            <a:r>
              <a:rPr lang="en-US" dirty="0" smtClean="0"/>
              <a:t>Up to 12 bases per Smart SoftPLC</a:t>
            </a:r>
          </a:p>
          <a:p>
            <a:pPr lvl="2"/>
            <a:r>
              <a:rPr lang="en-US" dirty="0" smtClean="0"/>
              <a:t>Up to 3 bases per Smart Adapter</a:t>
            </a:r>
          </a:p>
          <a:p>
            <a:r>
              <a:rPr lang="en-US" dirty="0" smtClean="0"/>
              <a:t>Remote interface to any SoftPLC CPU via Ethernet</a:t>
            </a:r>
          </a:p>
          <a:p>
            <a:pPr lvl="1"/>
            <a:r>
              <a:rPr lang="en-US" dirty="0" smtClean="0"/>
              <a:t>Up to 255 drops per SoftPLC CPU</a:t>
            </a:r>
          </a:p>
          <a:p>
            <a:r>
              <a:rPr lang="en-US" dirty="0" smtClean="0"/>
              <a:t>Modules fit into Rack Base</a:t>
            </a:r>
          </a:p>
          <a:p>
            <a:pPr lvl="1"/>
            <a:r>
              <a:rPr lang="en-US" dirty="0" smtClean="0"/>
              <a:t>6 or 8 module slot bases available</a:t>
            </a:r>
          </a:p>
          <a:p>
            <a:pPr lvl="1"/>
            <a:r>
              <a:rPr lang="en-US" dirty="0" smtClean="0"/>
              <a:t>Up to 10 feet between bases</a:t>
            </a:r>
          </a:p>
        </p:txBody>
      </p:sp>
    </p:spTree>
    <p:extLst>
      <p:ext uri="{BB962C8B-B14F-4D97-AF65-F5344CB8AC3E}">
        <p14:creationId xmlns:p14="http://schemas.microsoft.com/office/powerpoint/2010/main" val="178097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3657600"/>
            <a:ext cx="2686689" cy="237744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657600"/>
            <a:ext cx="2686689" cy="237744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Adapter</a:t>
            </a:r>
            <a:endParaRPr lang="en-US" dirty="0"/>
          </a:p>
        </p:txBody>
      </p:sp>
      <p:sp>
        <p:nvSpPr>
          <p:cNvPr id="64514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685800"/>
            <a:ext cx="7620000" cy="29718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buSzPct val="12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dirty="0"/>
              <a:t>Decision making can be done at adapter level</a:t>
            </a:r>
          </a:p>
          <a:p>
            <a:pPr lvl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2400" dirty="0"/>
              <a:t>Define failure state based on process conditions</a:t>
            </a:r>
          </a:p>
          <a:p>
            <a:pPr lvl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2400" dirty="0" smtClean="0"/>
              <a:t>Can take </a:t>
            </a:r>
            <a:r>
              <a:rPr lang="en-GB" sz="2400" dirty="0"/>
              <a:t>over as local controller if </a:t>
            </a:r>
            <a:r>
              <a:rPr lang="en-GB" sz="2400" dirty="0" smtClean="0"/>
              <a:t>communication </a:t>
            </a:r>
            <a:r>
              <a:rPr lang="en-GB" sz="2400" dirty="0"/>
              <a:t>to master fails</a:t>
            </a:r>
          </a:p>
          <a:p>
            <a:pPr lvl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2400" dirty="0"/>
              <a:t>High level features </a:t>
            </a:r>
            <a:r>
              <a:rPr lang="en-GB" sz="1800" i="1" dirty="0"/>
              <a:t>(</a:t>
            </a:r>
            <a:r>
              <a:rPr lang="en-GB" sz="1800" i="1" dirty="0" err="1"/>
              <a:t>eg</a:t>
            </a:r>
            <a:r>
              <a:rPr lang="en-GB" sz="1800" i="1" dirty="0"/>
              <a:t>: remote </a:t>
            </a:r>
            <a:r>
              <a:rPr lang="en-GB" sz="1800" i="1" dirty="0" smtClean="0"/>
              <a:t>decision </a:t>
            </a:r>
            <a:r>
              <a:rPr lang="en-GB" sz="1800" i="1" dirty="0"/>
              <a:t>making, SOE)</a:t>
            </a:r>
          </a:p>
          <a:p>
            <a:pPr>
              <a:buSzPct val="12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dirty="0"/>
              <a:t>Embedded Firewall for </a:t>
            </a:r>
            <a:r>
              <a:rPr lang="en-GB" dirty="0" smtClean="0"/>
              <a:t>security </a:t>
            </a:r>
            <a:r>
              <a:rPr lang="en-GB" sz="1800" i="1" dirty="0"/>
              <a:t>(w/ Cat No SM-FW option)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2514600" y="4106862"/>
            <a:ext cx="33702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/>
            <a:r>
              <a:rPr lang="en-GB" sz="1600" b="1" i="1" dirty="0">
                <a:solidFill>
                  <a:srgbClr val="008080"/>
                </a:solidFill>
              </a:rPr>
              <a:t>Network security increases with</a:t>
            </a:r>
          </a:p>
          <a:p>
            <a:pPr algn="ctr"/>
            <a:r>
              <a:rPr lang="en-GB" sz="1600" b="1" i="1" dirty="0">
                <a:solidFill>
                  <a:srgbClr val="008080"/>
                </a:solidFill>
              </a:rPr>
              <a:t>Smart I/O Adapter/Switches </a:t>
            </a:r>
          </a:p>
        </p:txBody>
      </p:sp>
    </p:spTree>
    <p:extLst>
      <p:ext uri="{BB962C8B-B14F-4D97-AF65-F5344CB8AC3E}">
        <p14:creationId xmlns:p14="http://schemas.microsoft.com/office/powerpoint/2010/main" val="177449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4" fill="hold">
                <p:stCondLst>
                  <p:cond delay="0"/>
                </p:stCondLst>
                <p:childTnLst>
                  <p:animEffect transition="in" filter="fade">
                    <p:cBhvr>
                      <p:cTn id="15" dur="1000"/>
                      <p:tgtEl>
                        <p:sldTgt/>
                      </p:tgtEl>
                    </p:cBhvr>
                  </p:animEffect>
                </p:childTnLst>
              </p:cTn>
            </p:par>
          </p:childTnLst>
        </p:cTn>
      </p:par>
    </p:tnLst>
    <p:bldLst>
      <p:bldP spid="6451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A-Series I/O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914400"/>
            <a:ext cx="7543800" cy="2895600"/>
          </a:xfrm>
        </p:spPr>
        <p:txBody>
          <a:bodyPr/>
          <a:lstStyle/>
          <a:p>
            <a:r>
              <a:rPr lang="en-US" dirty="0" smtClean="0"/>
              <a:t>Cost effective for applications requiring low count / small space / widely distributed I/O</a:t>
            </a:r>
          </a:p>
          <a:p>
            <a:pPr lvl="1"/>
            <a:r>
              <a:rPr lang="en-US" dirty="0" smtClean="0"/>
              <a:t>Serial RS-485 modules – over 90 signal types available</a:t>
            </a:r>
          </a:p>
          <a:p>
            <a:pPr lvl="1"/>
            <a:r>
              <a:rPr lang="en-US" dirty="0" smtClean="0"/>
              <a:t>Ethernet ModbusTCP modules – no adapter required, each module its own IP address</a:t>
            </a:r>
          </a:p>
          <a:p>
            <a:r>
              <a:rPr lang="en-US" dirty="0" smtClean="0"/>
              <a:t>DIN-rail mount and modules can be stacked</a:t>
            </a:r>
          </a:p>
          <a:p>
            <a:pPr marL="274320" lvl="2" indent="-274320"/>
            <a:r>
              <a:rPr lang="en-US" sz="2400" dirty="0"/>
              <a:t>Sourced from multiple vendors as needed</a:t>
            </a:r>
          </a:p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657600"/>
            <a:ext cx="143827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082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I/O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loadable drivers and appropriate hardware interfaces, SoftPLC CPU’s can communicate to other vendor I/O equipment</a:t>
            </a:r>
          </a:p>
          <a:p>
            <a:pPr lvl="1"/>
            <a:r>
              <a:rPr lang="en-US" dirty="0" smtClean="0"/>
              <a:t>Any ModbusTCP, Modbus</a:t>
            </a:r>
          </a:p>
          <a:p>
            <a:pPr lvl="1"/>
            <a:r>
              <a:rPr lang="en-US" dirty="0" smtClean="0"/>
              <a:t>Industrial buses (e.g.: Profibus, DeviceNet)</a:t>
            </a:r>
          </a:p>
          <a:p>
            <a:pPr lvl="1"/>
            <a:r>
              <a:rPr lang="en-US" dirty="0" smtClean="0"/>
              <a:t>PC bus cards, motion control interfaces</a:t>
            </a:r>
          </a:p>
          <a:p>
            <a:r>
              <a:rPr lang="en-US" dirty="0" smtClean="0"/>
              <a:t>Via toolkit, additional drivers can be developed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514600"/>
            <a:ext cx="1755775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903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AutoShape 1"/>
          <p:cNvSpPr>
            <a:spLocks noGrp="1" noChangeArrowheads="1"/>
          </p:cNvSpPr>
          <p:nvPr>
            <p:ph type="ctrTitle"/>
          </p:nvPr>
        </p:nvSpPr>
        <p:spPr>
          <a:xfrm>
            <a:off x="762000" y="3962400"/>
            <a:ext cx="6781800" cy="135731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/>
          <a:p>
            <a:pPr algn="l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600" dirty="0"/>
              <a:t>Configurations</a:t>
            </a:r>
          </a:p>
        </p:txBody>
      </p:sp>
    </p:spTree>
    <p:extLst>
      <p:ext uri="{BB962C8B-B14F-4D97-AF65-F5344CB8AC3E}">
        <p14:creationId xmlns:p14="http://schemas.microsoft.com/office/powerpoint/2010/main" val="374775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 fill="hold">
                <p:stCondLst>
                  <p:cond delay="0"/>
                </p:stCondLst>
                <p:childTnLst>
                  <p:animEffect transition="in" filter="box(out)">
                    <p:cBhvr>
                      <p:cTn id="3" dur="1000"/>
                      <p:tgtEl>
                        <p:sldTgt/>
                      </p:tgtEl>
                    </p:cBhvr>
                  </p:animEffect>
                </p:childTnLst>
              </p:cTn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43800" cy="1600200"/>
          </a:xfrm>
        </p:spPr>
        <p:txBody>
          <a:bodyPr>
            <a:noAutofit/>
          </a:bodyPr>
          <a:lstStyle/>
          <a:p>
            <a:r>
              <a:rPr lang="en-US" dirty="0" smtClean="0"/>
              <a:t>Communication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85800"/>
            <a:ext cx="5925343" cy="3886200"/>
          </a:xfrm>
        </p:spPr>
        <p:txBody>
          <a:bodyPr/>
          <a:lstStyle/>
          <a:p>
            <a:r>
              <a:rPr lang="en-US" dirty="0" smtClean="0"/>
              <a:t>Gatecraft Industrial Ethernet Products</a:t>
            </a:r>
          </a:p>
          <a:p>
            <a:pPr lvl="1"/>
            <a:r>
              <a:rPr lang="en-US" dirty="0" smtClean="0"/>
              <a:t>Switches/Routers</a:t>
            </a:r>
          </a:p>
          <a:p>
            <a:pPr lvl="1"/>
            <a:r>
              <a:rPr lang="en-US" dirty="0" smtClean="0"/>
              <a:t>Media converters</a:t>
            </a:r>
          </a:p>
          <a:p>
            <a:pPr lvl="1"/>
            <a:r>
              <a:rPr lang="en-US" dirty="0" smtClean="0"/>
              <a:t>Remote Access Modems</a:t>
            </a:r>
          </a:p>
          <a:p>
            <a:pPr lvl="1"/>
            <a:r>
              <a:rPr lang="en-US" dirty="0" smtClean="0"/>
              <a:t>Wireless Interfaces</a:t>
            </a:r>
          </a:p>
          <a:p>
            <a:pPr lvl="1"/>
            <a:r>
              <a:rPr lang="en-US" dirty="0" smtClean="0"/>
              <a:t>Firewalls/VPN’s</a:t>
            </a:r>
          </a:p>
          <a:p>
            <a:pPr lvl="1"/>
            <a:r>
              <a:rPr lang="en-US" dirty="0" smtClean="0"/>
              <a:t>Remote Serial Servers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838200"/>
            <a:ext cx="1658937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343" y="3352800"/>
            <a:ext cx="2000250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87343" y="2514600"/>
            <a:ext cx="200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accent1"/>
                </a:solidFill>
              </a:rPr>
              <a:t>Smart Netbox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7343" y="4503221"/>
            <a:ext cx="200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accent1"/>
                </a:solidFill>
              </a:rPr>
              <a:t>Gatecraft Shield</a:t>
            </a:r>
            <a:endParaRPr lang="en-US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0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AutoShape 1"/>
          <p:cNvSpPr>
            <a:spLocks noGrp="1" noChangeArrowheads="1"/>
          </p:cNvSpPr>
          <p:nvPr>
            <p:ph type="title"/>
          </p:nvPr>
        </p:nvSpPr>
        <p:spPr>
          <a:xfrm>
            <a:off x="685800" y="5103813"/>
            <a:ext cx="7926388" cy="1144587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/>
              <a:t>Backplane3 </a:t>
            </a:r>
            <a:r>
              <a:rPr lang="en-GB" dirty="0"/>
              <a:t>Configuration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1066800" y="1176338"/>
            <a:ext cx="2438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>
              <a:spcBef>
                <a:spcPts val="1125"/>
              </a:spcBef>
            </a:pPr>
            <a:r>
              <a:rPr lang="en-GB">
                <a:solidFill>
                  <a:srgbClr val="FFFFFF"/>
                </a:solidFill>
              </a:rPr>
              <a:t>BASE0x (Backplane)</a:t>
            </a:r>
            <a:r>
              <a:rPr lang="ar-SA">
                <a:solidFill>
                  <a:srgbClr val="FFFFFF"/>
                </a:solidFill>
                <a:cs typeface="Arial" charset="0"/>
              </a:rPr>
              <a:t>‏</a:t>
            </a:r>
            <a:endParaRPr lang="en-GB">
              <a:solidFill>
                <a:srgbClr val="FFFFFF"/>
              </a:solidFill>
            </a:endParaRPr>
          </a:p>
        </p:txBody>
      </p:sp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19338"/>
            <a:ext cx="2049463" cy="217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88" y="1176338"/>
            <a:ext cx="2441575" cy="217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9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2743200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30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AutoShape 1"/>
          <p:cNvSpPr>
            <a:spLocks noGrp="1" noChangeArrowheads="1"/>
          </p:cNvSpPr>
          <p:nvPr>
            <p:ph type="title"/>
          </p:nvPr>
        </p:nvSpPr>
        <p:spPr>
          <a:xfrm>
            <a:off x="762000" y="5181600"/>
            <a:ext cx="7926387" cy="106521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/>
              <a:t>LocalPorts </a:t>
            </a:r>
            <a:r>
              <a:rPr lang="en-GB" dirty="0"/>
              <a:t>Configuration</a:t>
            </a:r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09600"/>
            <a:ext cx="4676647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0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"/>
            <a:ext cx="1676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5943600" y="2055813"/>
            <a:ext cx="1524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>
              <a:spcBef>
                <a:spcPts val="1125"/>
              </a:spcBef>
            </a:pPr>
            <a:r>
              <a:rPr lang="en-GB">
                <a:solidFill>
                  <a:srgbClr val="FFFFFF"/>
                </a:solidFill>
              </a:rPr>
              <a:t>I/O Modules</a:t>
            </a: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1524000" y="2590800"/>
            <a:ext cx="11430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/>
            <a:r>
              <a:rPr lang="en-GB" sz="1000" i="1"/>
              <a:t>Ethernet</a:t>
            </a:r>
          </a:p>
          <a:p>
            <a:pPr algn="ctr"/>
            <a:r>
              <a:rPr lang="en-GB" sz="1000" i="1"/>
              <a:t>ModbusTCP</a:t>
            </a:r>
          </a:p>
        </p:txBody>
      </p:sp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124200"/>
            <a:ext cx="1371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1371600" y="472440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1200" dirty="0"/>
              <a:t>Smart Adapters</a:t>
            </a:r>
          </a:p>
          <a:p>
            <a:pPr algn="ctr">
              <a:lnSpc>
                <a:spcPct val="100000"/>
              </a:lnSpc>
            </a:pPr>
            <a:r>
              <a:rPr lang="en-GB" sz="1200" i="1" dirty="0"/>
              <a:t>(Cat No SMS11-B)</a:t>
            </a:r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4343400" y="1600200"/>
            <a:ext cx="10668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>
              <a:spcBef>
                <a:spcPts val="1125"/>
              </a:spcBef>
            </a:pPr>
            <a:r>
              <a:rPr lang="en-GB" sz="1000" i="1"/>
              <a:t>Ethernet</a:t>
            </a:r>
          </a:p>
          <a:p>
            <a:pPr algn="ctr"/>
            <a:r>
              <a:rPr lang="en-GB" sz="1000" i="1"/>
              <a:t>ModbusTCP</a:t>
            </a:r>
          </a:p>
        </p:txBody>
      </p:sp>
      <p:pic>
        <p:nvPicPr>
          <p:cNvPr id="66572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057400"/>
            <a:ext cx="2947988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6575" name="AutoShape 15"/>
          <p:cNvSpPr>
            <a:spLocks noGrp="1" noChangeArrowheads="1"/>
          </p:cNvSpPr>
          <p:nvPr>
            <p:ph type="title"/>
          </p:nvPr>
        </p:nvSpPr>
        <p:spPr>
          <a:xfrm>
            <a:off x="685800" y="5486400"/>
            <a:ext cx="7924800" cy="762000"/>
          </a:xfrm>
        </p:spPr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Configurations</a:t>
            </a:r>
            <a:endParaRPr lang="en-US" dirty="0"/>
          </a:p>
        </p:txBody>
      </p:sp>
      <p:pic>
        <p:nvPicPr>
          <p:cNvPr id="66576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038600"/>
            <a:ext cx="1371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6577" name="Line 17"/>
          <p:cNvSpPr>
            <a:spLocks noChangeShapeType="1"/>
          </p:cNvSpPr>
          <p:nvPr/>
        </p:nvSpPr>
        <p:spPr bwMode="auto">
          <a:xfrm flipH="1" flipV="1">
            <a:off x="2514600" y="3581400"/>
            <a:ext cx="1676400" cy="838200"/>
          </a:xfrm>
          <a:prstGeom prst="line">
            <a:avLst/>
          </a:prstGeom>
          <a:noFill/>
          <a:ln w="38160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9" name="Freeform 19"/>
          <p:cNvSpPr>
            <a:spLocks/>
          </p:cNvSpPr>
          <p:nvPr/>
        </p:nvSpPr>
        <p:spPr bwMode="auto">
          <a:xfrm>
            <a:off x="5029200" y="1219200"/>
            <a:ext cx="2819400" cy="990600"/>
          </a:xfrm>
          <a:custGeom>
            <a:avLst/>
            <a:gdLst>
              <a:gd name="T0" fmla="*/ 1632 w 1728"/>
              <a:gd name="T1" fmla="*/ 0 h 624"/>
              <a:gd name="T2" fmla="*/ 1488 w 1728"/>
              <a:gd name="T3" fmla="*/ 432 h 624"/>
              <a:gd name="T4" fmla="*/ 192 w 1728"/>
              <a:gd name="T5" fmla="*/ 240 h 624"/>
              <a:gd name="T6" fmla="*/ 336 w 1728"/>
              <a:gd name="T7" fmla="*/ 624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28" h="624">
                <a:moveTo>
                  <a:pt x="1632" y="0"/>
                </a:moveTo>
                <a:cubicBezTo>
                  <a:pt x="1680" y="196"/>
                  <a:pt x="1728" y="392"/>
                  <a:pt x="1488" y="432"/>
                </a:cubicBezTo>
                <a:cubicBezTo>
                  <a:pt x="1248" y="472"/>
                  <a:pt x="384" y="208"/>
                  <a:pt x="192" y="240"/>
                </a:cubicBezTo>
                <a:cubicBezTo>
                  <a:pt x="0" y="272"/>
                  <a:pt x="312" y="560"/>
                  <a:pt x="336" y="624"/>
                </a:cubicBezTo>
              </a:path>
            </a:pathLst>
          </a:custGeom>
          <a:noFill/>
          <a:ln w="31750" cap="flat" cmpd="sng">
            <a:solidFill>
              <a:srgbClr val="FFCC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endParaRPr lang="en-US"/>
          </a:p>
        </p:txBody>
      </p:sp>
      <p:pic>
        <p:nvPicPr>
          <p:cNvPr id="66580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172402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6581" name="Freeform 21"/>
          <p:cNvSpPr>
            <a:spLocks/>
          </p:cNvSpPr>
          <p:nvPr/>
        </p:nvSpPr>
        <p:spPr bwMode="auto">
          <a:xfrm>
            <a:off x="152400" y="1828800"/>
            <a:ext cx="2374900" cy="1600200"/>
          </a:xfrm>
          <a:custGeom>
            <a:avLst/>
            <a:gdLst>
              <a:gd name="T0" fmla="*/ 584 w 1496"/>
              <a:gd name="T1" fmla="*/ 0 h 1008"/>
              <a:gd name="T2" fmla="*/ 152 w 1496"/>
              <a:gd name="T3" fmla="*/ 192 h 1008"/>
              <a:gd name="T4" fmla="*/ 1496 w 1496"/>
              <a:gd name="T5" fmla="*/ 1008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96" h="1008">
                <a:moveTo>
                  <a:pt x="584" y="0"/>
                </a:moveTo>
                <a:cubicBezTo>
                  <a:pt x="292" y="12"/>
                  <a:pt x="0" y="24"/>
                  <a:pt x="152" y="192"/>
                </a:cubicBezTo>
                <a:cubicBezTo>
                  <a:pt x="304" y="360"/>
                  <a:pt x="1272" y="872"/>
                  <a:pt x="1496" y="1008"/>
                </a:cubicBezTo>
              </a:path>
            </a:pathLst>
          </a:custGeom>
          <a:noFill/>
          <a:ln w="31750" cap="flat" cmpd="sng">
            <a:solidFill>
              <a:srgbClr val="FFCC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endParaRPr lang="en-US"/>
          </a:p>
        </p:txBody>
      </p:sp>
      <p:sp>
        <p:nvSpPr>
          <p:cNvPr id="66582" name="Text Box 22"/>
          <p:cNvSpPr txBox="1">
            <a:spLocks noChangeArrowheads="1"/>
          </p:cNvSpPr>
          <p:nvPr/>
        </p:nvSpPr>
        <p:spPr bwMode="auto">
          <a:xfrm>
            <a:off x="2362200" y="144780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1200"/>
              <a:t>Smart SoftPLC</a:t>
            </a:r>
          </a:p>
          <a:p>
            <a:pPr algn="ctr">
              <a:lnSpc>
                <a:spcPct val="100000"/>
              </a:lnSpc>
            </a:pPr>
            <a:r>
              <a:rPr lang="en-GB" sz="1200" i="1"/>
              <a:t>(Cat No SMS11-B)</a:t>
            </a:r>
          </a:p>
        </p:txBody>
      </p:sp>
      <p:sp>
        <p:nvSpPr>
          <p:cNvPr id="66583" name="Text Box 23"/>
          <p:cNvSpPr txBox="1">
            <a:spLocks noChangeArrowheads="1"/>
          </p:cNvSpPr>
          <p:nvPr/>
        </p:nvSpPr>
        <p:spPr bwMode="auto">
          <a:xfrm>
            <a:off x="5105400" y="53340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1200"/>
              <a:t>Hardbook SoftPLC</a:t>
            </a:r>
          </a:p>
          <a:p>
            <a:pPr algn="ctr">
              <a:lnSpc>
                <a:spcPct val="100000"/>
              </a:lnSpc>
            </a:pPr>
            <a:r>
              <a:rPr lang="en-GB" sz="1200" i="1"/>
              <a:t>(Cat No HB-M0LE-x)</a:t>
            </a:r>
          </a:p>
        </p:txBody>
      </p:sp>
    </p:spTree>
    <p:extLst>
      <p:ext uri="{BB962C8B-B14F-4D97-AF65-F5344CB8AC3E}">
        <p14:creationId xmlns:p14="http://schemas.microsoft.com/office/powerpoint/2010/main" val="310023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029200"/>
            <a:ext cx="7924800" cy="1143000"/>
          </a:xfrm>
        </p:spPr>
        <p:txBody>
          <a:bodyPr/>
          <a:lstStyle/>
          <a:p>
            <a:r>
              <a:rPr lang="en-US" dirty="0" smtClean="0"/>
              <a:t>Flexible!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533400"/>
            <a:ext cx="418230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1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 fill="hold">
                <p:stCondLst>
                  <p:cond delay="0"/>
                </p:stCondLst>
                <p:childTnLst>
                  <p:animEffect transition="in" filter="fade">
                    <p:cBhvr>
                      <p:cTn id="3" dur="1000"/>
                      <p:tgtEl>
                        <p:sldTgt/>
                      </p:tgtEl>
                    </p:cBhvr>
                  </p:animEffect>
                </p:childTnLst>
              </p:cTn>
            </p:par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685800" y="609600"/>
            <a:ext cx="6324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341313" indent="-341313">
              <a:lnSpc>
                <a:spcPct val="93000"/>
              </a:lnSpc>
              <a:spcBef>
                <a:spcPts val="750"/>
              </a:spcBef>
              <a:buClr>
                <a:srgbClr val="330066"/>
              </a:buClr>
              <a:buSzPct val="70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600"/>
              <a:t>Smart SoftPLC or Hardbook with Bus I/O</a:t>
            </a: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0"/>
            <a:ext cx="17526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3089275" y="1524000"/>
            <a:ext cx="677863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>
              <a:spcBef>
                <a:spcPts val="3750"/>
              </a:spcBef>
            </a:pPr>
            <a:r>
              <a:rPr lang="en-GB" sz="6000" dirty="0"/>
              <a:t>+</a:t>
            </a:r>
          </a:p>
        </p:txBody>
      </p:sp>
      <p:sp>
        <p:nvSpPr>
          <p:cNvPr id="67590" name="Line 6"/>
          <p:cNvSpPr>
            <a:spLocks noChangeShapeType="1"/>
          </p:cNvSpPr>
          <p:nvPr/>
        </p:nvSpPr>
        <p:spPr bwMode="auto">
          <a:xfrm>
            <a:off x="6248400" y="2057399"/>
            <a:ext cx="838200" cy="409575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7239000" y="1376363"/>
            <a:ext cx="1371600" cy="273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>
              <a:spcBef>
                <a:spcPts val="1125"/>
              </a:spcBef>
            </a:pPr>
            <a:r>
              <a:rPr lang="en-GB"/>
              <a:t>Profibus</a:t>
            </a:r>
          </a:p>
          <a:p>
            <a:pPr>
              <a:spcBef>
                <a:spcPts val="1125"/>
              </a:spcBef>
            </a:pPr>
            <a:r>
              <a:rPr lang="en-GB"/>
              <a:t>ASI</a:t>
            </a:r>
          </a:p>
          <a:p>
            <a:pPr>
              <a:spcBef>
                <a:spcPts val="1125"/>
              </a:spcBef>
            </a:pPr>
            <a:r>
              <a:rPr lang="en-GB"/>
              <a:t>DeviceNet</a:t>
            </a:r>
          </a:p>
          <a:p>
            <a:pPr>
              <a:spcBef>
                <a:spcPts val="1125"/>
              </a:spcBef>
            </a:pPr>
            <a:r>
              <a:rPr lang="en-GB"/>
              <a:t>Interbus</a:t>
            </a:r>
          </a:p>
          <a:p>
            <a:pPr>
              <a:spcBef>
                <a:spcPts val="1125"/>
              </a:spcBef>
            </a:pPr>
            <a:r>
              <a:rPr lang="en-GB"/>
              <a:t>CANOpen</a:t>
            </a:r>
          </a:p>
          <a:p>
            <a:pPr>
              <a:spcBef>
                <a:spcPts val="1125"/>
              </a:spcBef>
            </a:pPr>
            <a:r>
              <a:rPr lang="en-GB"/>
              <a:t>SERCOS</a:t>
            </a:r>
          </a:p>
          <a:p>
            <a:pPr>
              <a:spcBef>
                <a:spcPts val="1125"/>
              </a:spcBef>
            </a:pPr>
            <a:r>
              <a:rPr lang="en-GB"/>
              <a:t>etc.</a:t>
            </a:r>
          </a:p>
        </p:txBody>
      </p:sp>
      <p:pic>
        <p:nvPicPr>
          <p:cNvPr id="6759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2209800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595" name="AutoShape 11"/>
          <p:cNvSpPr>
            <a:spLocks noGrp="1" noChangeArrowheads="1"/>
          </p:cNvSpPr>
          <p:nvPr>
            <p:ph type="title"/>
          </p:nvPr>
        </p:nvSpPr>
        <p:spPr>
          <a:xfrm>
            <a:off x="685800" y="5410200"/>
            <a:ext cx="7924800" cy="762000"/>
          </a:xfrm>
          <a:noFill/>
          <a:ln/>
        </p:spPr>
        <p:txBody>
          <a:bodyPr/>
          <a:lstStyle/>
          <a:p>
            <a:r>
              <a:rPr lang="en-US" dirty="0" smtClean="0"/>
              <a:t>Bus I/O Configurations</a:t>
            </a:r>
            <a:endParaRPr lang="en-US" dirty="0"/>
          </a:p>
        </p:txBody>
      </p:sp>
      <p:sp>
        <p:nvSpPr>
          <p:cNvPr id="67596" name="Text Box 12"/>
          <p:cNvSpPr txBox="1">
            <a:spLocks noChangeArrowheads="1"/>
          </p:cNvSpPr>
          <p:nvPr/>
        </p:nvSpPr>
        <p:spPr bwMode="auto">
          <a:xfrm>
            <a:off x="796925" y="2667000"/>
            <a:ext cx="2098675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1200" dirty="0" err="1"/>
              <a:t>Hardbook</a:t>
            </a:r>
            <a:r>
              <a:rPr lang="en-GB" sz="1200" dirty="0"/>
              <a:t> </a:t>
            </a:r>
            <a:r>
              <a:rPr lang="en-GB" sz="1200" dirty="0" smtClean="0"/>
              <a:t>SoftPLC/Gateway</a:t>
            </a:r>
            <a:endParaRPr lang="en-GB" sz="1200" dirty="0"/>
          </a:p>
        </p:txBody>
      </p:sp>
      <p:sp>
        <p:nvSpPr>
          <p:cNvPr id="67597" name="Text Box 13"/>
          <p:cNvSpPr txBox="1">
            <a:spLocks noChangeArrowheads="1"/>
          </p:cNvSpPr>
          <p:nvPr/>
        </p:nvSpPr>
        <p:spPr bwMode="auto">
          <a:xfrm>
            <a:off x="4038600" y="2743200"/>
            <a:ext cx="17526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1200" dirty="0"/>
              <a:t>Bus Interface Card</a:t>
            </a:r>
          </a:p>
          <a:p>
            <a:pPr algn="ctr">
              <a:lnSpc>
                <a:spcPct val="100000"/>
              </a:lnSpc>
            </a:pPr>
            <a:r>
              <a:rPr lang="en-GB" sz="1200" i="1" dirty="0" smtClean="0"/>
              <a:t>(up to 8 cards)</a:t>
            </a:r>
            <a:endParaRPr lang="en-GB" sz="12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710" y="3276600"/>
            <a:ext cx="137637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3971925"/>
            <a:ext cx="18192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967038" y="3795712"/>
            <a:ext cx="677863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>
              <a:spcBef>
                <a:spcPts val="3750"/>
              </a:spcBef>
            </a:pPr>
            <a:r>
              <a:rPr lang="en-GB" sz="6000" dirty="0"/>
              <a:t>+</a:t>
            </a: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 flipV="1">
            <a:off x="6045200" y="3359446"/>
            <a:ext cx="1041400" cy="753766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942188" y="4724400"/>
            <a:ext cx="2024849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1200" dirty="0" smtClean="0"/>
              <a:t>Smart SoftPLC/Gateway</a:t>
            </a:r>
            <a:endParaRPr lang="en-GB" sz="1200" dirty="0"/>
          </a:p>
          <a:p>
            <a:pPr algn="ctr">
              <a:lnSpc>
                <a:spcPct val="100000"/>
              </a:lnSpc>
            </a:pPr>
            <a:r>
              <a:rPr lang="en-GB" sz="1200" i="1" dirty="0" smtClean="0"/>
              <a:t>w/ PCI-104 bus option</a:t>
            </a:r>
            <a:endParaRPr lang="en-GB" sz="1200" i="1" dirty="0"/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3898900" y="4724400"/>
            <a:ext cx="21463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1200" dirty="0" smtClean="0"/>
              <a:t>PCI-104 Bus </a:t>
            </a:r>
            <a:r>
              <a:rPr lang="en-GB" sz="1200" dirty="0"/>
              <a:t>Interface Card</a:t>
            </a:r>
          </a:p>
          <a:p>
            <a:pPr algn="ctr">
              <a:lnSpc>
                <a:spcPct val="100000"/>
              </a:lnSpc>
            </a:pPr>
            <a:r>
              <a:rPr lang="en-GB" sz="1200" i="1" dirty="0" smtClean="0"/>
              <a:t>(Up to 3 cards)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417284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685800" y="457200"/>
            <a:ext cx="822960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341313" indent="-341313">
              <a:lnSpc>
                <a:spcPct val="93000"/>
              </a:lnSpc>
              <a:spcBef>
                <a:spcPts val="750"/>
              </a:spcBef>
              <a:buSzPct val="70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600"/>
              <a:t>Hardbook/Processor with A-B Remote I/O</a:t>
            </a:r>
          </a:p>
        </p:txBody>
      </p:sp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06500"/>
            <a:ext cx="17526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2936875" y="1358900"/>
            <a:ext cx="677863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>
              <a:spcBef>
                <a:spcPts val="3750"/>
              </a:spcBef>
            </a:pPr>
            <a:r>
              <a:rPr lang="en-GB" sz="6000"/>
              <a:t>+</a:t>
            </a:r>
          </a:p>
        </p:txBody>
      </p:sp>
      <p:sp>
        <p:nvSpPr>
          <p:cNvPr id="87047" name="Line 7"/>
          <p:cNvSpPr>
            <a:spLocks noChangeShapeType="1"/>
          </p:cNvSpPr>
          <p:nvPr/>
        </p:nvSpPr>
        <p:spPr bwMode="auto">
          <a:xfrm>
            <a:off x="5715000" y="1892300"/>
            <a:ext cx="685800" cy="3175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3429000" y="2574777"/>
            <a:ext cx="26289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1200"/>
              <a:t>1785-PKTX/PKTXD*</a:t>
            </a:r>
          </a:p>
          <a:p>
            <a:pPr algn="ctr">
              <a:lnSpc>
                <a:spcPct val="100000"/>
              </a:lnSpc>
            </a:pPr>
            <a:r>
              <a:rPr lang="en-GB" sz="1200" i="1"/>
              <a:t>(Cat No SPO-PKTX)</a:t>
            </a:r>
          </a:p>
        </p:txBody>
      </p:sp>
      <p:pic>
        <p:nvPicPr>
          <p:cNvPr id="8704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1676400"/>
            <a:ext cx="2439987" cy="183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7050" name="Text Box 10"/>
          <p:cNvSpPr txBox="1">
            <a:spLocks noChangeArrowheads="1"/>
          </p:cNvSpPr>
          <p:nvPr/>
        </p:nvSpPr>
        <p:spPr bwMode="auto">
          <a:xfrm>
            <a:off x="6400800" y="3925887"/>
            <a:ext cx="2209800" cy="43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/>
            <a:r>
              <a:rPr lang="en-GB" sz="1200" dirty="0"/>
              <a:t>1771-ASB</a:t>
            </a:r>
          </a:p>
          <a:p>
            <a:pPr algn="ctr"/>
            <a:r>
              <a:rPr lang="en-GB" sz="1200" dirty="0"/>
              <a:t> or other A-B RIO Adapter</a:t>
            </a:r>
          </a:p>
        </p:txBody>
      </p:sp>
      <p:sp>
        <p:nvSpPr>
          <p:cNvPr id="87051" name="Line 11"/>
          <p:cNvSpPr>
            <a:spLocks noChangeShapeType="1"/>
          </p:cNvSpPr>
          <p:nvPr/>
        </p:nvSpPr>
        <p:spPr bwMode="auto">
          <a:xfrm flipH="1">
            <a:off x="7540625" y="3087687"/>
            <a:ext cx="231775" cy="838200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7054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06500"/>
            <a:ext cx="2209800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7056" name="Text Box 16"/>
          <p:cNvSpPr txBox="1">
            <a:spLocks noChangeArrowheads="1"/>
          </p:cNvSpPr>
          <p:nvPr/>
        </p:nvSpPr>
        <p:spPr bwMode="auto">
          <a:xfrm>
            <a:off x="1066800" y="2574777"/>
            <a:ext cx="17526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1200" dirty="0" err="1"/>
              <a:t>Hardbook</a:t>
            </a:r>
            <a:r>
              <a:rPr lang="en-GB" sz="1200" dirty="0"/>
              <a:t> SoftPLC</a:t>
            </a:r>
          </a:p>
          <a:p>
            <a:pPr algn="ctr">
              <a:lnSpc>
                <a:spcPct val="100000"/>
              </a:lnSpc>
            </a:pPr>
            <a:r>
              <a:rPr lang="en-GB" sz="1200" i="1" dirty="0"/>
              <a:t>(Cat No HB1-HPLA-x)</a:t>
            </a:r>
          </a:p>
        </p:txBody>
      </p:sp>
      <p:sp>
        <p:nvSpPr>
          <p:cNvPr id="16" name="AutoShape 11"/>
          <p:cNvSpPr>
            <a:spLocks noGrp="1" noChangeArrowheads="1"/>
          </p:cNvSpPr>
          <p:nvPr>
            <p:ph type="title"/>
          </p:nvPr>
        </p:nvSpPr>
        <p:spPr>
          <a:xfrm>
            <a:off x="685800" y="5410200"/>
            <a:ext cx="8077200" cy="762000"/>
          </a:xfrm>
          <a:noFill/>
          <a:ln/>
        </p:spPr>
        <p:txBody>
          <a:bodyPr/>
          <a:lstStyle/>
          <a:p>
            <a:r>
              <a:rPr lang="en-US" dirty="0" smtClean="0"/>
              <a:t>A-B RIO Configurations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729" y="3230457"/>
            <a:ext cx="2110154" cy="1828800"/>
          </a:xfrm>
          <a:prstGeom prst="rect">
            <a:avLst/>
          </a:prstGeom>
        </p:spPr>
      </p:pic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342900" y="3912934"/>
            <a:ext cx="17526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1200" dirty="0" smtClean="0"/>
              <a:t>Smart SoftPLC w/ A-B RIO interface</a:t>
            </a:r>
            <a:endParaRPr lang="en-GB" sz="1200" dirty="0"/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 flipV="1">
            <a:off x="4495800" y="3230457"/>
            <a:ext cx="1981200" cy="28903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8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914400" y="614065"/>
            <a:ext cx="7239000" cy="2123658"/>
          </a:xfrm>
        </p:spPr>
        <p:txBody>
          <a:bodyPr wrap="square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en-US" sz="5400" dirty="0"/>
              <a:t>Allen-Bradley Upgrades</a:t>
            </a:r>
            <a:br>
              <a:rPr lang="en-US" sz="5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3200" dirty="0"/>
              <a:t>with</a:t>
            </a:r>
            <a:r>
              <a:rPr lang="en-US" sz="5400" dirty="0"/>
              <a:t> </a:t>
            </a:r>
            <a:r>
              <a:rPr lang="en-US" sz="5400" dirty="0" err="1"/>
              <a:t>SoftPLC</a:t>
            </a:r>
            <a:r>
              <a:rPr lang="en-US" sz="5400" dirty="0"/>
              <a:t> Controllers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762000" y="3581400"/>
            <a:ext cx="7543800" cy="2438400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indent="-195934" algn="ctr">
              <a:buNone/>
            </a:pPr>
            <a:r>
              <a:rPr lang="en-US" sz="3300" u="sng" dirty="0">
                <a:latin typeface="Arial Black" pitchFamily="18"/>
              </a:rPr>
              <a:t>THE</a:t>
            </a:r>
            <a:r>
              <a:rPr lang="en-US" sz="3300" dirty="0">
                <a:latin typeface="Arial Black" pitchFamily="18"/>
              </a:rPr>
              <a:t> Best Solutions</a:t>
            </a:r>
          </a:p>
          <a:p>
            <a:pPr marL="0" indent="-195934" algn="ctr">
              <a:buNone/>
            </a:pPr>
            <a:r>
              <a:rPr lang="en-US" sz="3300" dirty="0">
                <a:latin typeface="Arial Black" pitchFamily="18"/>
              </a:rPr>
              <a:t>to upgrade A-B PLC's &amp; HMI's</a:t>
            </a:r>
          </a:p>
          <a:p>
            <a:pPr marL="0" indent="-195934" algn="ctr">
              <a:buNone/>
            </a:pPr>
            <a:endParaRPr lang="en-US" dirty="0"/>
          </a:p>
          <a:p>
            <a:pPr marL="0" indent="-195934" algn="ctr">
              <a:buNone/>
            </a:pPr>
            <a:r>
              <a:rPr lang="en-US" sz="2500" i="1" dirty="0">
                <a:solidFill>
                  <a:srgbClr val="008080"/>
                </a:solidFill>
              </a:rPr>
              <a:t>Minimizing cost, downtime, training &amp; re-engineering</a:t>
            </a:r>
          </a:p>
          <a:p>
            <a:pPr marL="0" indent="-195934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42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62000" y="4953000"/>
            <a:ext cx="6781800" cy="1219200"/>
          </a:xfrm>
        </p:spPr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4400" dirty="0" smtClean="0"/>
              <a:t>A-B </a:t>
            </a:r>
            <a:r>
              <a:rPr lang="en-US" sz="4400" dirty="0"/>
              <a:t>PLC </a:t>
            </a:r>
            <a:r>
              <a:rPr lang="en-US" sz="4400" dirty="0" smtClean="0"/>
              <a:t>Upgrades</a:t>
            </a:r>
            <a:endParaRPr lang="en-US" sz="4400" dirty="0">
              <a:latin typeface="Arial Black" pitchFamily="34" charset="0"/>
            </a:endParaRPr>
          </a:p>
        </p:txBody>
      </p:sp>
      <p:sp>
        <p:nvSpPr>
          <p:cNvPr id="3" name="Text Placeholder 2"/>
          <p:cNvSpPr txBox="1">
            <a:spLocks noGrp="1"/>
          </p:cNvSpPr>
          <p:nvPr>
            <p:ph idx="1"/>
          </p:nvPr>
        </p:nvSpPr>
        <p:spPr>
          <a:xfrm>
            <a:off x="762000" y="685800"/>
            <a:ext cx="7543800" cy="3581400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>
              <a:spcBef>
                <a:spcPts val="528"/>
              </a:spcBef>
              <a:buSzPct val="100000"/>
            </a:pPr>
            <a:r>
              <a:rPr lang="en-US" dirty="0"/>
              <a:t>Motivation:</a:t>
            </a:r>
          </a:p>
          <a:p>
            <a:pPr marL="594360" lvl="2" indent="-274320">
              <a:spcBef>
                <a:spcPts val="528"/>
              </a:spcBef>
              <a:buSzPct val="100000"/>
            </a:pPr>
            <a:r>
              <a:rPr lang="en-US" dirty="0"/>
              <a:t>Product/programming software obsolescence</a:t>
            </a:r>
          </a:p>
          <a:p>
            <a:pPr marL="594360" lvl="2" indent="-274320">
              <a:spcBef>
                <a:spcPts val="528"/>
              </a:spcBef>
              <a:buSzPct val="100000"/>
            </a:pPr>
            <a:r>
              <a:rPr lang="en-US" dirty="0"/>
              <a:t>Older technology lacks desired features/ communications</a:t>
            </a:r>
          </a:p>
          <a:p>
            <a:pPr>
              <a:spcBef>
                <a:spcPts val="528"/>
              </a:spcBef>
              <a:buSzPct val="100000"/>
            </a:pPr>
            <a:r>
              <a:rPr lang="en-US" dirty="0"/>
              <a:t>Why upgrade </a:t>
            </a:r>
            <a:r>
              <a:rPr lang="en-US" dirty="0" err="1"/>
              <a:t>vs</a:t>
            </a:r>
            <a:r>
              <a:rPr lang="en-US" dirty="0"/>
              <a:t> replace?</a:t>
            </a:r>
          </a:p>
          <a:p>
            <a:pPr marL="594360" lvl="2" indent="-274320">
              <a:spcBef>
                <a:spcPts val="528"/>
              </a:spcBef>
              <a:buSzPct val="100000"/>
            </a:pPr>
            <a:r>
              <a:rPr lang="en-US" dirty="0"/>
              <a:t>Cost/downtime to replace entire system prohibitive</a:t>
            </a:r>
          </a:p>
          <a:p>
            <a:pPr marL="594360" lvl="2" indent="-274320">
              <a:spcBef>
                <a:spcPts val="528"/>
              </a:spcBef>
              <a:buSzPct val="100000"/>
            </a:pPr>
            <a:r>
              <a:rPr lang="en-US" dirty="0"/>
              <a:t>I/O typically not an issue, only the CPU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4577941"/>
            <a:ext cx="6842879" cy="597717"/>
          </a:xfrm>
          <a:prstGeom prst="rect">
            <a:avLst/>
          </a:prstGeom>
          <a:solidFill>
            <a:srgbClr val="E6E6E6"/>
          </a:solidFill>
          <a:ln w="36720">
            <a:solidFill>
              <a:srgbClr val="800000"/>
            </a:solidFill>
            <a:prstDash val="solid"/>
          </a:ln>
        </p:spPr>
        <p:txBody>
          <a:bodyPr vert="horz" lIns="98293" tIns="57474" rIns="98293" bIns="57474" compatLnSpc="0">
            <a:spAutoFit/>
          </a:bodyPr>
          <a:lstStyle/>
          <a:p>
            <a:pPr hangingPunct="0"/>
            <a:r>
              <a:rPr lang="en-US" sz="1600">
                <a:solidFill>
                  <a:srgbClr val="800000"/>
                </a:solidFill>
                <a:latin typeface="Arial" pitchFamily="18"/>
                <a:ea typeface="DejaVu Sans" pitchFamily="2"/>
                <a:cs typeface="DejaVu Sans" pitchFamily="2"/>
              </a:rPr>
              <a:t>“80% of end users surveyed were upgrading their control systems only, leaving field devices 'as is'.”</a:t>
            </a:r>
            <a:r>
              <a:rPr lang="en-US" sz="1600">
                <a:latin typeface="Arial" pitchFamily="18"/>
                <a:ea typeface="DejaVu Sans" pitchFamily="2"/>
                <a:cs typeface="DejaVu Sans" pitchFamily="2"/>
              </a:rPr>
              <a:t>  </a:t>
            </a:r>
            <a:r>
              <a:rPr lang="en-US" sz="1300" i="1">
                <a:latin typeface="Arial" pitchFamily="18"/>
                <a:ea typeface="DejaVu Sans" pitchFamily="2"/>
                <a:cs typeface="DejaVu Sans" pitchFamily="2"/>
              </a:rPr>
              <a:t>Larry O'Brien, ARC Advisory Group</a:t>
            </a:r>
          </a:p>
        </p:txBody>
      </p:sp>
    </p:spTree>
    <p:extLst>
      <p:ext uri="{BB962C8B-B14F-4D97-AF65-F5344CB8AC3E}">
        <p14:creationId xmlns:p14="http://schemas.microsoft.com/office/powerpoint/2010/main" val="292094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A-B </a:t>
            </a:r>
            <a:r>
              <a:rPr lang="en-US" dirty="0"/>
              <a:t>PLC Upgrades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idx="1"/>
          </p:nvPr>
        </p:nvSpPr>
        <p:spPr>
          <a:xfrm>
            <a:off x="762000" y="685800"/>
            <a:ext cx="7543800" cy="38862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080"/>
              </a:spcAft>
              <a:buSzPct val="45000"/>
              <a:buFont typeface="StarSymbol"/>
              <a:buNone/>
              <a:defRPr lang="en-US" sz="32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080"/>
              </a:spcAft>
              <a:buSzPct val="45000"/>
              <a:buFont typeface="StarSymbol"/>
              <a:buChar char="➢"/>
              <a:defRPr lang="en-US" sz="32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marL="274320" lvl="7" indent="-274320">
              <a:spcBef>
                <a:spcPts val="528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Models Supported</a:t>
            </a:r>
          </a:p>
          <a:p>
            <a:pPr marL="594360" lvl="2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PLC-5/SoftLogic5</a:t>
            </a:r>
          </a:p>
          <a:p>
            <a:pPr marL="594360" lvl="2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SLC-500/</a:t>
            </a:r>
            <a:r>
              <a:rPr lang="en-US" sz="20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MicroLogix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marL="594360" lvl="2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PLC-2, 1774 PLC</a:t>
            </a:r>
          </a:p>
          <a:p>
            <a:pPr marL="594360" lvl="2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PLC-3, PLC-5/250</a:t>
            </a:r>
          </a:p>
          <a:p>
            <a:pPr marL="274320" lvl="0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Multiple I/O Types Supported</a:t>
            </a:r>
          </a:p>
          <a:p>
            <a:pPr marL="594360" lvl="2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RIO (</a:t>
            </a:r>
            <a:r>
              <a:rPr lang="en-US" sz="20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eg</a:t>
            </a: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: 1771, 1747, Flex, Block, etc.)</a:t>
            </a:r>
          </a:p>
          <a:p>
            <a:pPr marL="594360" lvl="2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DeviceNet, Profibus, etc. also supported via interfaces in SoftPLC CPU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33400"/>
            <a:ext cx="38100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9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62000" y="5029200"/>
            <a:ext cx="6781800" cy="1143000"/>
          </a:xfrm>
        </p:spPr>
        <p:txBody>
          <a:bodyPr>
            <a:no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A-B </a:t>
            </a:r>
            <a:r>
              <a:rPr lang="en-US" dirty="0"/>
              <a:t>PLC Upgrades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defPPr marL="432000" marR="0" lvl="0" indent="-324000">
              <a:spcBef>
                <a:spcPts val="0"/>
              </a:spcBef>
              <a:spcAft>
                <a:spcPts val="1080"/>
              </a:spcAft>
              <a:buSzPct val="45000"/>
              <a:buFont typeface="StarSymbol"/>
              <a:buNone/>
              <a:defRPr lang="en-US" sz="32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080"/>
              </a:spcAft>
              <a:buSzPct val="45000"/>
              <a:buFont typeface="StarSymbol"/>
              <a:buChar char="➢"/>
              <a:defRPr lang="en-US" sz="32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marL="274320" lvl="0" indent="-274320">
              <a:spcBef>
                <a:spcPts val="528"/>
              </a:spcBef>
              <a:buSzPct val="100000"/>
              <a:buFont typeface="Arial" pitchFamily="34" charset="0"/>
              <a:buChar char="•"/>
            </a:pPr>
            <a:r>
              <a:rPr lang="en-US" sz="2400" b="1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Process - </a:t>
            </a:r>
            <a:endParaRPr lang="en-US" sz="2400" b="1" i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marL="706320" lvl="3" indent="-274320">
              <a:spcBef>
                <a:spcPts val="528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Convert logic/documentation</a:t>
            </a:r>
          </a:p>
          <a:p>
            <a:pPr marL="706320" lvl="3" indent="-274320">
              <a:spcBef>
                <a:spcPts val="528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Replace A-B PLC CPU with </a:t>
            </a:r>
            <a:r>
              <a:rPr lang="en-US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SoftPLC</a:t>
            </a:r>
            <a:r>
              <a:rPr lang="en-US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Controller</a:t>
            </a:r>
          </a:p>
          <a:p>
            <a:pPr marL="274320" lvl="1" indent="-274320">
              <a:spcBef>
                <a:spcPts val="528"/>
              </a:spcBef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Existing I/O can remain virtually untouched</a:t>
            </a:r>
          </a:p>
          <a:p>
            <a:pPr marL="706320" lvl="4" indent="-274320">
              <a:spcBef>
                <a:spcPts val="528"/>
              </a:spcBef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Many options for future upgrades/expansion</a:t>
            </a:r>
          </a:p>
          <a:p>
            <a:pPr marL="274320" lvl="1" indent="-274320">
              <a:spcBef>
                <a:spcPts val="528"/>
              </a:spcBef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Existing HMI/SCADA can remain, if desired</a:t>
            </a:r>
          </a:p>
          <a:p>
            <a:pPr marL="274320" lvl="1" indent="-274320">
              <a:spcBef>
                <a:spcPts val="528"/>
              </a:spcBef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Existing communication networks can remain or be upgraded to Ethernet</a:t>
            </a:r>
          </a:p>
        </p:txBody>
      </p:sp>
    </p:spTree>
    <p:extLst>
      <p:ext uri="{BB962C8B-B14F-4D97-AF65-F5344CB8AC3E}">
        <p14:creationId xmlns:p14="http://schemas.microsoft.com/office/powerpoint/2010/main" val="217819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0100" y="4876800"/>
            <a:ext cx="7543800" cy="1143000"/>
          </a:xfrm>
        </p:spPr>
        <p:txBody>
          <a:bodyPr/>
          <a:lstStyle/>
          <a:p>
            <a:r>
              <a:rPr lang="en-US" dirty="0" smtClean="0"/>
              <a:t>Company overview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143000" y="1219200"/>
            <a:ext cx="6858000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 w="lg" len="lg"/>
          </a:ln>
          <a:effectLst>
            <a:glow rad="101600">
              <a:schemeClr val="accent3">
                <a:lumMod val="20000"/>
                <a:lumOff val="80000"/>
                <a:alpha val="2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14400" y="762000"/>
            <a:ext cx="762000" cy="3810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dirty="0" smtClean="0"/>
              <a:t>1983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62200" y="762000"/>
            <a:ext cx="762000" cy="3810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dirty="0" smtClean="0"/>
              <a:t>1988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76600" y="762000"/>
            <a:ext cx="762000" cy="3810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dirty="0" smtClean="0"/>
              <a:t>1993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96021" y="762000"/>
            <a:ext cx="762000" cy="3810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dirty="0" smtClean="0"/>
              <a:t>2001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82489" y="762000"/>
            <a:ext cx="762000" cy="3810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dirty="0" smtClean="0"/>
              <a:t>2009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49179" y="1371600"/>
            <a:ext cx="492443" cy="8382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Tele-Denken formed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96979" y="1371600"/>
            <a:ext cx="492443" cy="8382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1st Release SoftPLC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11379" y="1371600"/>
            <a:ext cx="492443" cy="9906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Name change  to SoftPLC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30800" y="1371600"/>
            <a:ext cx="492443" cy="1066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Linux Version  SoftPLC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17268" y="1371600"/>
            <a:ext cx="492443" cy="1066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SmartBoard released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84557" y="1371600"/>
            <a:ext cx="492443" cy="1066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SoftPLC version Web Studio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49579" y="1371600"/>
            <a:ext cx="492443" cy="1066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Tealware I/O released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14800" y="762000"/>
            <a:ext cx="762000" cy="3810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dirty="0" smtClean="0"/>
              <a:t>1996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849778" y="762000"/>
            <a:ext cx="762000" cy="3810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dirty="0" smtClean="0"/>
              <a:t>2007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600200" y="762000"/>
            <a:ext cx="762000" cy="3810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dirty="0" smtClean="0"/>
              <a:t>1985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734979" y="1371600"/>
            <a:ext cx="492443" cy="8382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1st Release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SoftWires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29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A-B </a:t>
            </a:r>
            <a:r>
              <a:rPr lang="en-US" dirty="0"/>
              <a:t>PLC Upgrades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body" idx="1"/>
          </p:nvPr>
        </p:nvSpPr>
        <p:spPr>
          <a:xfrm>
            <a:off x="762000" y="4953000"/>
            <a:ext cx="7772400" cy="914400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indent="-195934">
              <a:buNone/>
            </a:pPr>
            <a:r>
              <a:rPr lang="en-US" sz="4000" dirty="0" err="1">
                <a:latin typeface="Arial Black" pitchFamily="18"/>
              </a:rPr>
              <a:t>SoftPLC</a:t>
            </a:r>
            <a:r>
              <a:rPr lang="en-US" sz="4000" dirty="0">
                <a:latin typeface="Arial Black" pitchFamily="18"/>
              </a:rPr>
              <a:t> Hardware Options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81000"/>
            <a:ext cx="3066565" cy="2401755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057621"/>
            <a:ext cx="2618179" cy="141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54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46687" y="5334000"/>
            <a:ext cx="7837228" cy="92333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err="1"/>
              <a:t>SoftPLC</a:t>
            </a:r>
            <a:r>
              <a:rPr lang="en-US" dirty="0"/>
              <a:t> Hardware Options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idx="1"/>
          </p:nvPr>
        </p:nvSpPr>
        <p:spPr>
          <a:xfrm>
            <a:off x="587793" y="609601"/>
            <a:ext cx="7848658" cy="3006791"/>
          </a:xfrm>
        </p:spPr>
        <p:txBody>
          <a:bodyPr>
            <a:normAutofit/>
          </a:bodyPr>
          <a:lstStyle>
            <a:defPPr marL="432000" marR="0" lvl="0" indent="-324000">
              <a:spcBef>
                <a:spcPts val="0"/>
              </a:spcBef>
              <a:spcAft>
                <a:spcPts val="1080"/>
              </a:spcAft>
              <a:buSzPct val="45000"/>
              <a:buFont typeface="StarSymbol"/>
              <a:buNone/>
              <a:defRPr lang="en-US" sz="32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080"/>
              </a:spcAft>
              <a:buSzPct val="45000"/>
              <a:buFont typeface="StarSymbol"/>
              <a:buChar char="➢"/>
              <a:defRPr lang="en-US" sz="32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marL="274320" lvl="0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Smart </a:t>
            </a:r>
            <a:r>
              <a:rPr lang="en-US" sz="2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SoftPLC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with A-B RIO interface</a:t>
            </a:r>
          </a:p>
          <a:p>
            <a:pPr marL="594360" lvl="2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Supports </a:t>
            </a:r>
            <a:r>
              <a:rPr lang="en-US" sz="20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2 RIO channels </a:t>
            </a: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(32 </a:t>
            </a:r>
            <a:r>
              <a:rPr lang="en-US" sz="20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adapters/channel)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marL="594360" lvl="2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CPU includes Ethernet switch, multiple serial ports for DF1 or other protocols</a:t>
            </a:r>
          </a:p>
          <a:p>
            <a:pPr marL="274320" indent="-274320">
              <a:spcBef>
                <a:spcPts val="528"/>
              </a:spcBef>
              <a:buSzPct val="100000"/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DH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+ </a:t>
            </a:r>
            <a:r>
              <a:rPr lang="en-US" sz="24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available via external serial interface</a:t>
            </a:r>
            <a:endParaRPr lang="en-US" sz="24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76400" y="3616392"/>
            <a:ext cx="1658553" cy="16587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traight Connector 4"/>
          <p:cNvSpPr/>
          <p:nvPr/>
        </p:nvSpPr>
        <p:spPr>
          <a:xfrm flipV="1">
            <a:off x="2819401" y="3892573"/>
            <a:ext cx="1798245" cy="69827"/>
          </a:xfrm>
          <a:prstGeom prst="line">
            <a:avLst/>
          </a:prstGeom>
          <a:noFill/>
          <a:ln w="3175">
            <a:solidFill>
              <a:srgbClr val="800000"/>
            </a:solidFill>
            <a:prstDash val="solid"/>
            <a:headEnd type="arrow"/>
            <a:tailEnd type="arrow"/>
          </a:ln>
        </p:spPr>
        <p:txBody>
          <a:bodyPr vert="horz" lIns="81639" tIns="40820" rIns="81639" bIns="40820" anchor="ctr" anchorCtr="1" compatLnSpc="0"/>
          <a:lstStyle/>
          <a:p>
            <a:pPr hangingPunct="0"/>
            <a:endParaRPr lang="en-US" sz="1600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17646" y="3707567"/>
            <a:ext cx="3246572" cy="323262"/>
          </a:xfrm>
          <a:prstGeom prst="rect">
            <a:avLst/>
          </a:prstGeom>
          <a:noFill/>
          <a:ln>
            <a:noFill/>
          </a:ln>
        </p:spPr>
        <p:txBody>
          <a:bodyPr vert="horz" lIns="81639" tIns="40820" rIns="81639" bIns="40820" anchorCtr="0" compatLnSpc="0">
            <a:spAutoFit/>
          </a:bodyPr>
          <a:lstStyle/>
          <a:p>
            <a:pPr hangingPunct="0"/>
            <a:r>
              <a:rPr lang="en-US" sz="1600" dirty="0">
                <a:latin typeface="Arial" pitchFamily="18"/>
                <a:ea typeface="DejaVu Sans" pitchFamily="2"/>
                <a:cs typeface="DejaVu Sans" pitchFamily="2"/>
              </a:rPr>
              <a:t>RIO “blue hose” connection </a:t>
            </a:r>
            <a:r>
              <a:rPr lang="en-US" sz="1600" dirty="0" smtClean="0">
                <a:latin typeface="Arial" pitchFamily="18"/>
                <a:ea typeface="DejaVu Sans" pitchFamily="2"/>
                <a:cs typeface="DejaVu Sans" pitchFamily="2"/>
              </a:rPr>
              <a:t>points</a:t>
            </a:r>
            <a:endParaRPr lang="en-US" sz="1600" dirty="0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7" name="Straight Connector 6"/>
          <p:cNvSpPr/>
          <p:nvPr/>
        </p:nvSpPr>
        <p:spPr>
          <a:xfrm flipV="1">
            <a:off x="2498024" y="3892572"/>
            <a:ext cx="2119622" cy="222224"/>
          </a:xfrm>
          <a:prstGeom prst="line">
            <a:avLst/>
          </a:prstGeom>
          <a:noFill/>
          <a:ln w="3175">
            <a:solidFill>
              <a:srgbClr val="800000"/>
            </a:solidFill>
            <a:prstDash val="solid"/>
            <a:headEnd type="arrow"/>
            <a:tailEnd type="arrow"/>
          </a:ln>
        </p:spPr>
        <p:txBody>
          <a:bodyPr vert="horz" lIns="81639" tIns="40820" rIns="81639" bIns="40820" anchor="ctr" anchorCtr="1" compatLnSpc="0"/>
          <a:lstStyle/>
          <a:p>
            <a:pPr hangingPunct="0"/>
            <a:endParaRPr lang="en-US" sz="1600">
              <a:latin typeface="Arial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92149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62000" y="5029200"/>
            <a:ext cx="7543800" cy="1143000"/>
          </a:xfrm>
        </p:spPr>
        <p:txBody>
          <a:bodyPr>
            <a:no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err="1"/>
              <a:t>SoftPLC</a:t>
            </a:r>
            <a:r>
              <a:rPr lang="en-US" dirty="0"/>
              <a:t> Hardware Options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010400" y="685800"/>
            <a:ext cx="1911957" cy="103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004304" y="3429000"/>
            <a:ext cx="1658880" cy="15761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528"/>
              </a:spcBef>
              <a:buSzPct val="100000"/>
            </a:pPr>
            <a:r>
              <a:rPr lang="en-US" dirty="0" err="1"/>
              <a:t>Hardbook</a:t>
            </a:r>
            <a:r>
              <a:rPr lang="en-US" dirty="0"/>
              <a:t> SoftPLC w/ A-B Interface(s)</a:t>
            </a:r>
          </a:p>
          <a:p>
            <a:pPr lvl="1">
              <a:buSzPct val="100000"/>
            </a:pPr>
            <a:r>
              <a:rPr lang="en-US" sz="2400" dirty="0"/>
              <a:t>Interface is via a PCI slot card</a:t>
            </a:r>
          </a:p>
          <a:p>
            <a:pPr lvl="1">
              <a:buSzPct val="100000"/>
            </a:pPr>
            <a:r>
              <a:rPr lang="en-US" sz="2400" dirty="0"/>
              <a:t>1 or 2 port cards available</a:t>
            </a:r>
          </a:p>
          <a:p>
            <a:pPr lvl="1">
              <a:buSzPct val="100000"/>
            </a:pPr>
            <a:r>
              <a:rPr lang="en-US" sz="2400" dirty="0"/>
              <a:t>Ports can be A-B RIO or Data Highway Plus protocol</a:t>
            </a:r>
          </a:p>
          <a:p>
            <a:pPr marL="274320" lvl="1">
              <a:spcBef>
                <a:spcPts val="528"/>
              </a:spcBef>
              <a:buSzPct val="100000"/>
            </a:pPr>
            <a:r>
              <a:rPr lang="en-US" sz="2400" dirty="0"/>
              <a:t>Up to 8 cards are supported by SoftPLC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27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62000" y="4334470"/>
            <a:ext cx="7543800" cy="92333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A-B </a:t>
            </a:r>
            <a:r>
              <a:rPr lang="en-US" dirty="0"/>
              <a:t>PLC </a:t>
            </a:r>
            <a:r>
              <a:rPr lang="en-US" dirty="0" smtClean="0"/>
              <a:t>Upgrade Process</a:t>
            </a:r>
            <a:endParaRPr lang="en-US" dirty="0"/>
          </a:p>
        </p:txBody>
      </p:sp>
      <p:sp>
        <p:nvSpPr>
          <p:cNvPr id="3" name="Subtitle 2"/>
          <p:cNvSpPr txBox="1">
            <a:spLocks noGrp="1"/>
          </p:cNvSpPr>
          <p:nvPr>
            <p:ph type="body" idx="1"/>
          </p:nvPr>
        </p:nvSpPr>
        <p:spPr>
          <a:xfrm>
            <a:off x="762000" y="5257800"/>
            <a:ext cx="7848600" cy="914400"/>
          </a:xfrm>
        </p:spPr>
        <p:txBody>
          <a:bodyPr anchor="ctr"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indent="-195934">
              <a:buNone/>
            </a:pPr>
            <a:r>
              <a:rPr lang="en-US" sz="3200" dirty="0" smtClean="0">
                <a:latin typeface="Arial Black" pitchFamily="18"/>
              </a:rPr>
              <a:t>by PLC Model</a:t>
            </a:r>
            <a:endParaRPr lang="en-US" sz="3200" dirty="0">
              <a:latin typeface="Arial Black" pitchFamily="18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33400"/>
            <a:ext cx="38100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559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85800" y="5325070"/>
            <a:ext cx="6992832" cy="923330"/>
          </a:xfrm>
        </p:spPr>
        <p:txBody>
          <a:bodyPr wrap="square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A-B PLC-5 Upgrades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idx="1"/>
          </p:nvPr>
        </p:nvSpPr>
        <p:spPr>
          <a:xfrm>
            <a:off x="762000" y="555544"/>
            <a:ext cx="6934200" cy="30480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080"/>
              </a:spcAft>
              <a:buSzPct val="45000"/>
              <a:buFont typeface="StarSymbol"/>
              <a:buNone/>
              <a:defRPr lang="en-US" sz="32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080"/>
              </a:spcAft>
              <a:buSzPct val="45000"/>
              <a:buFont typeface="StarSymbol"/>
              <a:buChar char="➢"/>
              <a:defRPr lang="en-US" sz="32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marL="274320" lvl="0" indent="-274320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SoftPLC logic/data table is a superset of  </a:t>
            </a:r>
            <a:r>
              <a:rPr lang="en-US" sz="24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PLC-5</a:t>
            </a:r>
          </a:p>
          <a:p>
            <a:pPr marL="706320" lvl="2" indent="-274320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Automated program conversion </a:t>
            </a:r>
            <a:r>
              <a:rPr lang="en-US" sz="20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utility</a:t>
            </a:r>
            <a:r>
              <a:rPr lang="en-US" sz="18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normally 98% or better </a:t>
            </a:r>
            <a:r>
              <a:rPr lang="en-US" sz="1800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800" i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more </a:t>
            </a:r>
            <a:r>
              <a:rPr lang="en-US" sz="1800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of </a:t>
            </a:r>
            <a:r>
              <a:rPr lang="en-US" sz="1800" i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an import than a conversion</a:t>
            </a:r>
            <a:r>
              <a:rPr lang="en-US" sz="1800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)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marL="706320" lvl="3" indent="-274320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Resulting logic looks nearly identical to users</a:t>
            </a:r>
          </a:p>
          <a:p>
            <a:pPr marL="274320" lvl="1" indent="-274320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HMI/SCADA does not normally need any changes </a:t>
            </a:r>
            <a:r>
              <a:rPr lang="en-US" sz="1600" i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(unless network type changes)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72400" y="76200"/>
            <a:ext cx="1244159" cy="264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b="40330"/>
          <a:stretch>
            <a:fillRect/>
          </a:stretch>
        </p:blipFill>
        <p:spPr>
          <a:xfrm>
            <a:off x="4454312" y="3506217"/>
            <a:ext cx="4562247" cy="16753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606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A-B PLC-5 Upgrades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idx="1"/>
          </p:nvPr>
        </p:nvSpPr>
        <p:spPr>
          <a:xfrm>
            <a:off x="762000" y="685800"/>
            <a:ext cx="7543800" cy="2209800"/>
          </a:xfrm>
        </p:spPr>
        <p:txBody>
          <a:bodyPr>
            <a:normAutofit/>
          </a:bodyPr>
          <a:lstStyle>
            <a:defPPr marL="432000" marR="0" lvl="0" indent="-324000">
              <a:spcBef>
                <a:spcPts val="0"/>
              </a:spcBef>
              <a:spcAft>
                <a:spcPts val="1080"/>
              </a:spcAft>
              <a:buSzPct val="45000"/>
              <a:buFont typeface="StarSymbol"/>
              <a:buNone/>
              <a:defRPr lang="en-US" sz="32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080"/>
              </a:spcAft>
              <a:buSzPct val="45000"/>
              <a:buFont typeface="StarSymbol"/>
              <a:buChar char="➢"/>
              <a:defRPr lang="en-US" sz="32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marL="274320" lvl="0" indent="-274320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Hardware Changes</a:t>
            </a:r>
          </a:p>
          <a:p>
            <a:pPr marL="706320" lvl="2" indent="-274320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Re-configure PLC-5 CPU as Remote I/O Adapter</a:t>
            </a:r>
          </a:p>
          <a:p>
            <a:pPr marL="706320" lvl="2" indent="-274320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Add </a:t>
            </a:r>
            <a:r>
              <a:rPr lang="en-US" sz="20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SoftPLC</a:t>
            </a: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Controller w/ A-B RIO interface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r="40794"/>
          <a:stretch>
            <a:fillRect/>
          </a:stretch>
        </p:blipFill>
        <p:spPr>
          <a:xfrm>
            <a:off x="1613209" y="3200400"/>
            <a:ext cx="1716679" cy="1887991"/>
          </a:xfrm>
          <a:prstGeom prst="rect">
            <a:avLst/>
          </a:prstGeom>
          <a:noFill/>
          <a:ln w="18360">
            <a:solidFill>
              <a:srgbClr val="000000"/>
            </a:solidFill>
            <a:prstDash val="solid"/>
          </a:ln>
        </p:spPr>
      </p:pic>
      <p:sp>
        <p:nvSpPr>
          <p:cNvPr id="6" name="Freeform 5"/>
          <p:cNvSpPr/>
          <p:nvPr/>
        </p:nvSpPr>
        <p:spPr>
          <a:xfrm rot="5400000">
            <a:off x="226102" y="4367757"/>
            <a:ext cx="1390273" cy="309766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258" h="9487">
                <a:moveTo>
                  <a:pt x="1818" y="15284"/>
                </a:moveTo>
                <a:cubicBezTo>
                  <a:pt x="2156" y="15398"/>
                  <a:pt x="2088" y="15071"/>
                  <a:pt x="2443" y="15137"/>
                </a:cubicBezTo>
                <a:cubicBezTo>
                  <a:pt x="2812" y="15206"/>
                  <a:pt x="3200" y="15228"/>
                  <a:pt x="3518" y="15456"/>
                </a:cubicBezTo>
                <a:cubicBezTo>
                  <a:pt x="3817" y="15671"/>
                  <a:pt x="4148" y="15918"/>
                  <a:pt x="4216" y="16300"/>
                </a:cubicBezTo>
                <a:cubicBezTo>
                  <a:pt x="4274" y="16625"/>
                  <a:pt x="4260" y="16959"/>
                  <a:pt x="4245" y="17288"/>
                </a:cubicBezTo>
                <a:cubicBezTo>
                  <a:pt x="4230" y="17622"/>
                  <a:pt x="4064" y="17931"/>
                  <a:pt x="3896" y="18219"/>
                </a:cubicBezTo>
                <a:cubicBezTo>
                  <a:pt x="3669" y="18608"/>
                  <a:pt x="3275" y="18813"/>
                  <a:pt x="2966" y="19120"/>
                </a:cubicBezTo>
                <a:cubicBezTo>
                  <a:pt x="2642" y="19442"/>
                  <a:pt x="2232" y="19663"/>
                  <a:pt x="1861" y="19934"/>
                </a:cubicBezTo>
                <a:cubicBezTo>
                  <a:pt x="1508" y="20192"/>
                  <a:pt x="1189" y="20485"/>
                  <a:pt x="815" y="20719"/>
                </a:cubicBezTo>
                <a:cubicBezTo>
                  <a:pt x="473" y="20933"/>
                  <a:pt x="296" y="21330"/>
                  <a:pt x="175" y="21708"/>
                </a:cubicBezTo>
                <a:cubicBezTo>
                  <a:pt x="76" y="22016"/>
                  <a:pt x="-1" y="22334"/>
                  <a:pt x="0" y="22667"/>
                </a:cubicBezTo>
                <a:cubicBezTo>
                  <a:pt x="1" y="22995"/>
                  <a:pt x="84" y="23307"/>
                  <a:pt x="117" y="23627"/>
                </a:cubicBezTo>
                <a:cubicBezTo>
                  <a:pt x="150" y="23949"/>
                  <a:pt x="748" y="24709"/>
                  <a:pt x="262" y="24586"/>
                </a:cubicBezTo>
                <a:lnTo>
                  <a:pt x="262" y="24615"/>
                </a:lnTo>
              </a:path>
            </a:pathLst>
          </a:custGeom>
          <a:noFill/>
          <a:ln w="36720">
            <a:solidFill>
              <a:srgbClr val="0000FF"/>
            </a:solidFill>
            <a:prstDash val="solid"/>
          </a:ln>
        </p:spPr>
        <p:txBody>
          <a:bodyPr vert="horz" lIns="97967" tIns="57147" rIns="97967" bIns="57147" anchor="ctr" anchorCtr="1" compatLnSpc="0"/>
          <a:lstStyle/>
          <a:p>
            <a:pPr hangingPunct="0"/>
            <a:endParaRPr lang="en-US" sz="1600">
              <a:latin typeface="Arial" pitchFamily="18"/>
              <a:ea typeface="DejaVu Sans" pitchFamily="2"/>
              <a:cs typeface="DejaVu Sans" pitchFamily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5" r="4175"/>
          <a:stretch/>
        </p:blipFill>
        <p:spPr>
          <a:xfrm>
            <a:off x="4953000" y="2845545"/>
            <a:ext cx="3066565" cy="240175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581400" y="4144395"/>
            <a:ext cx="1371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11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62000" y="4572000"/>
            <a:ext cx="7924800" cy="1600200"/>
          </a:xfrm>
        </p:spPr>
        <p:txBody>
          <a:bodyPr>
            <a:no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A-B SoftLogic5, PLC-5/250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defPPr marL="432000" marR="0" lvl="0" indent="-324000">
              <a:spcBef>
                <a:spcPts val="0"/>
              </a:spcBef>
              <a:spcAft>
                <a:spcPts val="1080"/>
              </a:spcAft>
              <a:buSzPct val="45000"/>
              <a:buFont typeface="StarSymbol"/>
              <a:buNone/>
              <a:defRPr lang="en-US" sz="32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080"/>
              </a:spcAft>
              <a:buSzPct val="45000"/>
              <a:buFont typeface="StarSymbol"/>
              <a:buChar char="➢"/>
              <a:defRPr lang="en-US" sz="32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marL="274320" lvl="0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Similar to PLC-5, but often text output needs to be “tweaked” before import</a:t>
            </a:r>
          </a:p>
          <a:p>
            <a:pPr marL="274320" lvl="0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Add-on functions often need manual intervention, but can usually be supported with a </a:t>
            </a:r>
            <a:r>
              <a:rPr lang="en-US" sz="2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SoftPLC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TLM (loadable add-on) function</a:t>
            </a:r>
          </a:p>
        </p:txBody>
      </p:sp>
    </p:spTree>
    <p:extLst>
      <p:ext uri="{BB962C8B-B14F-4D97-AF65-F5344CB8AC3E}">
        <p14:creationId xmlns:p14="http://schemas.microsoft.com/office/powerpoint/2010/main" val="76488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8200" y="4572000"/>
            <a:ext cx="6781800" cy="1600200"/>
          </a:xfrm>
        </p:spPr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A-B PLC-2 Upgrades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idx="1"/>
          </p:nvPr>
        </p:nvSpPr>
        <p:spPr>
          <a:xfrm>
            <a:off x="762000" y="685800"/>
            <a:ext cx="7848600" cy="4419600"/>
          </a:xfrm>
        </p:spPr>
        <p:txBody>
          <a:bodyPr>
            <a:noAutofit/>
          </a:bodyPr>
          <a:lstStyle>
            <a:defPPr marL="432000" marR="0" lvl="0" indent="-324000">
              <a:spcBef>
                <a:spcPts val="0"/>
              </a:spcBef>
              <a:spcAft>
                <a:spcPts val="1080"/>
              </a:spcAft>
              <a:buSzPct val="45000"/>
              <a:buFont typeface="StarSymbol"/>
              <a:buNone/>
              <a:defRPr lang="en-US" sz="32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080"/>
              </a:spcAft>
              <a:buSzPct val="45000"/>
              <a:buFont typeface="StarSymbol"/>
              <a:buChar char="➢"/>
              <a:defRPr lang="en-US" sz="32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marL="274320" lvl="0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Automated conversion from PLC-2 logic to </a:t>
            </a:r>
            <a:r>
              <a:rPr lang="en-US" sz="2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SoftPLC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logic</a:t>
            </a:r>
          </a:p>
          <a:p>
            <a:pPr marL="594360" lvl="2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Program conversion normally 95% or better</a:t>
            </a:r>
          </a:p>
          <a:p>
            <a:pPr marL="594360" lvl="2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Converts from TOPDOC PLC-2 format</a:t>
            </a:r>
          </a:p>
          <a:p>
            <a:pPr marL="594360" lvl="3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Conversion cost includes loan of TOPDOC PLC-2 to upload program</a:t>
            </a:r>
          </a:p>
          <a:p>
            <a:pPr marL="274320" lvl="1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Documentation conversions available from most PLC-2 software programs</a:t>
            </a:r>
          </a:p>
          <a:p>
            <a:pPr marL="274320" lvl="0" indent="-274320">
              <a:spcBef>
                <a:spcPts val="528"/>
              </a:spcBef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HMI/SCADA: </a:t>
            </a:r>
            <a:r>
              <a:rPr lang="en-US" sz="2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SoftPLC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has a PLC-2 compatibility mode to minimize changes required</a:t>
            </a:r>
          </a:p>
        </p:txBody>
      </p:sp>
    </p:spTree>
    <p:extLst>
      <p:ext uri="{BB962C8B-B14F-4D97-AF65-F5344CB8AC3E}">
        <p14:creationId xmlns:p14="http://schemas.microsoft.com/office/powerpoint/2010/main" val="171890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85800" y="4572000"/>
            <a:ext cx="8382000" cy="1600200"/>
          </a:xfrm>
        </p:spPr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A-B PLC-2 </a:t>
            </a:r>
            <a:r>
              <a:rPr lang="en-US" dirty="0" smtClean="0"/>
              <a:t>Upgrades - </a:t>
            </a:r>
            <a:r>
              <a:rPr lang="en-US" sz="4400" dirty="0" smtClean="0"/>
              <a:t>Hardware</a:t>
            </a:r>
            <a:endParaRPr lang="en-US" sz="4400" dirty="0"/>
          </a:p>
        </p:txBody>
      </p:sp>
      <p:sp>
        <p:nvSpPr>
          <p:cNvPr id="3" name="Text Placeholder 2"/>
          <p:cNvSpPr txBox="1">
            <a:spLocks noGrp="1"/>
          </p:cNvSpPr>
          <p:nvPr>
            <p:ph idx="1"/>
          </p:nvPr>
        </p:nvSpPr>
        <p:spPr>
          <a:xfrm>
            <a:off x="762000" y="685800"/>
            <a:ext cx="7543800" cy="4343400"/>
          </a:xfrm>
        </p:spPr>
        <p:txBody>
          <a:bodyPr>
            <a:noAutofit/>
          </a:bodyPr>
          <a:lstStyle>
            <a:defPPr marL="432000" marR="0" lvl="0" indent="-324000">
              <a:spcBef>
                <a:spcPts val="0"/>
              </a:spcBef>
              <a:spcAft>
                <a:spcPts val="1080"/>
              </a:spcAft>
              <a:buSzPct val="45000"/>
              <a:buFont typeface="StarSymbol"/>
              <a:buNone/>
              <a:defRPr lang="en-US" sz="32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080"/>
              </a:spcAft>
              <a:buSzPct val="45000"/>
              <a:buFont typeface="StarSymbol"/>
              <a:buChar char="➢"/>
              <a:defRPr lang="en-US" sz="32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marL="274320" lvl="1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PLC-2/30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, -2/20, -2</a:t>
            </a:r>
          </a:p>
          <a:p>
            <a:pPr marL="594360" lvl="3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Replace PLC-2 CPU with </a:t>
            </a:r>
            <a:r>
              <a:rPr lang="en-US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SoftPLC</a:t>
            </a:r>
            <a:r>
              <a:rPr lang="en-US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Controller w/ A-B RIO interface</a:t>
            </a:r>
          </a:p>
          <a:p>
            <a:pPr marL="594360" lvl="3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If remote I/O, no changes required</a:t>
            </a:r>
          </a:p>
          <a:p>
            <a:pPr marL="594360" lvl="3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If local I/O, replace adapters with remote adapters </a:t>
            </a:r>
            <a:r>
              <a:rPr lang="en-US" sz="1800" i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800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1771-ASB)</a:t>
            </a:r>
            <a:endParaRPr lang="en-US" i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marL="274320" lvl="1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Mini PLC-2's</a:t>
            </a:r>
          </a:p>
          <a:p>
            <a:pPr marL="594360" lvl="3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Replace PLC-2 CPU with remote I/O adapter</a:t>
            </a:r>
          </a:p>
          <a:p>
            <a:pPr marL="594360" lvl="3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Add SoftPLC Controller w/ A-B RIO interface</a:t>
            </a:r>
          </a:p>
        </p:txBody>
      </p:sp>
    </p:spTree>
    <p:extLst>
      <p:ext uri="{BB962C8B-B14F-4D97-AF65-F5344CB8AC3E}">
        <p14:creationId xmlns:p14="http://schemas.microsoft.com/office/powerpoint/2010/main" val="45355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A-B SLC-500 Upgrades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idx="1"/>
          </p:nvPr>
        </p:nvSpPr>
        <p:spPr>
          <a:xfrm>
            <a:off x="745377" y="990600"/>
            <a:ext cx="7543800" cy="4114800"/>
          </a:xfrm>
        </p:spPr>
        <p:txBody>
          <a:bodyPr>
            <a:noAutofit/>
          </a:bodyPr>
          <a:lstStyle>
            <a:defPPr marL="432000" marR="0" lvl="0" indent="-324000">
              <a:spcBef>
                <a:spcPts val="0"/>
              </a:spcBef>
              <a:spcAft>
                <a:spcPts val="1080"/>
              </a:spcAft>
              <a:buSzPct val="45000"/>
              <a:buFont typeface="StarSymbol"/>
              <a:buNone/>
              <a:defRPr lang="en-US" sz="32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080"/>
              </a:spcAft>
              <a:buSzPct val="45000"/>
              <a:buFont typeface="StarSymbol"/>
              <a:buChar char="➢"/>
              <a:defRPr lang="en-US" sz="32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marL="274320" lvl="0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Automated conversion utility normally 95% or better</a:t>
            </a:r>
          </a:p>
          <a:p>
            <a:pPr marL="594360" lvl="2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Converts logic &amp; documentation</a:t>
            </a:r>
          </a:p>
          <a:p>
            <a:pPr marL="594360" lvl="3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Provides text file identifying what conversion process did &amp; any areas of concern</a:t>
            </a:r>
          </a:p>
          <a:p>
            <a:pPr marL="594360" lvl="3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Also provides equivalent Tealware I/O modules</a:t>
            </a:r>
          </a:p>
          <a:p>
            <a:pPr marL="274320" lvl="1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HMI/SCADA does not normally need any changes </a:t>
            </a:r>
            <a:r>
              <a:rPr lang="en-US" sz="1800" i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(unless network type changes)</a:t>
            </a:r>
          </a:p>
          <a:p>
            <a:pPr marL="274320" lvl="1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Resulting logic looks nearly identical to users</a:t>
            </a:r>
            <a:r>
              <a:rPr lang="en-US" sz="1800" i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(except for I and O addresses)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018" y="152400"/>
            <a:ext cx="1522319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96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– Key Events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267200"/>
          </a:xfrm>
        </p:spPr>
        <p:txBody>
          <a:bodyPr>
            <a:normAutofit/>
          </a:bodyPr>
          <a:lstStyle/>
          <a:p>
            <a:r>
              <a:rPr lang="en-US" dirty="0" smtClean="0"/>
              <a:t>Founded in 1983 as Tele-Denken Resources, Inc.</a:t>
            </a:r>
          </a:p>
          <a:p>
            <a:pPr lvl="1"/>
            <a:r>
              <a:rPr lang="en-US" dirty="0" smtClean="0"/>
              <a:t>By ex-Allen-Bradley employees</a:t>
            </a:r>
          </a:p>
          <a:p>
            <a:pPr lvl="1"/>
            <a:r>
              <a:rPr lang="en-US" dirty="0" smtClean="0"/>
              <a:t>Privately held, Texas Corporation</a:t>
            </a:r>
          </a:p>
          <a:p>
            <a:pPr lvl="1"/>
            <a:r>
              <a:rPr lang="en-US" dirty="0" smtClean="0"/>
              <a:t>US classified as small, woman-owned business</a:t>
            </a:r>
          </a:p>
          <a:p>
            <a:r>
              <a:rPr lang="en-US" dirty="0" smtClean="0"/>
              <a:t>1980’s</a:t>
            </a:r>
          </a:p>
          <a:p>
            <a:pPr lvl="1"/>
            <a:r>
              <a:rPr lang="en-US" dirty="0" smtClean="0"/>
              <a:t>Driver interfaces between PC’s &amp; PLC’s (O•N•E)</a:t>
            </a:r>
          </a:p>
          <a:p>
            <a:pPr lvl="1"/>
            <a:r>
              <a:rPr lang="en-US" dirty="0" smtClean="0"/>
              <a:t>A-B PLC programming software (</a:t>
            </a:r>
            <a:r>
              <a:rPr lang="en-US" dirty="0"/>
              <a:t>TOPDOC</a:t>
            </a:r>
            <a:r>
              <a:rPr lang="en-US" dirty="0" smtClean="0"/>
              <a:t>®)</a:t>
            </a:r>
          </a:p>
          <a:p>
            <a:pPr lvl="2"/>
            <a:r>
              <a:rPr lang="en-US" dirty="0" smtClean="0"/>
              <a:t>for PLC/PLC-2, PLC-3, PLC-5 </a:t>
            </a:r>
          </a:p>
          <a:p>
            <a:pPr lvl="1"/>
            <a:r>
              <a:rPr lang="en-US" dirty="0" smtClean="0"/>
              <a:t>A-B PLC emulation software (SoftWIRES™)</a:t>
            </a:r>
          </a:p>
          <a:p>
            <a:pPr lvl="1"/>
            <a:r>
              <a:rPr lang="en-US" dirty="0" smtClean="0"/>
              <a:t>A-B private-labeled TOPDOC PLC-3 as 6200 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04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86324" y="5391926"/>
            <a:ext cx="7825516" cy="754412"/>
          </a:xfrm>
        </p:spPr>
        <p:txBody>
          <a:bodyPr>
            <a:no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A-B SLC-500 Upgrades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idx="1"/>
          </p:nvPr>
        </p:nvSpPr>
        <p:spPr>
          <a:xfrm>
            <a:off x="587793" y="1700818"/>
            <a:ext cx="7848658" cy="3252182"/>
          </a:xfrm>
        </p:spPr>
        <p:txBody>
          <a:bodyPr>
            <a:normAutofit/>
          </a:bodyPr>
          <a:lstStyle>
            <a:defPPr marL="432000" marR="0" lvl="0" indent="-324000">
              <a:spcBef>
                <a:spcPts val="0"/>
              </a:spcBef>
              <a:spcAft>
                <a:spcPts val="1080"/>
              </a:spcAft>
              <a:buSzPct val="45000"/>
              <a:buFont typeface="StarSymbol"/>
              <a:buNone/>
              <a:defRPr lang="en-US" sz="32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080"/>
              </a:spcAft>
              <a:buSzPct val="45000"/>
              <a:buFont typeface="StarSymbol"/>
              <a:buChar char="➢"/>
              <a:defRPr lang="en-US" sz="32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marL="274320" lvl="0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Hardware Changes </a:t>
            </a:r>
            <a:r>
              <a:rPr lang="en-US" sz="2000" i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(if keeping A-B I/O desired)</a:t>
            </a:r>
          </a:p>
          <a:p>
            <a:pPr marL="594360" lvl="2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Replace SLC-500 CPU with 1747-ASB remote I/O adapter</a:t>
            </a:r>
          </a:p>
          <a:p>
            <a:pPr marL="594360" lvl="2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Add SoftPLC Controller w/ A-B RIO interface</a:t>
            </a:r>
          </a:p>
          <a:p>
            <a:pPr marL="274320" lvl="0" indent="-274320">
              <a:spcBef>
                <a:spcPts val="528"/>
              </a:spcBef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Or, replace entire system </a:t>
            </a:r>
            <a:r>
              <a:rPr lang="en-US" sz="2000" i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(if retaining IP the main desire)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95600" y="968864"/>
            <a:ext cx="3478750" cy="1013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1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A-B PLC-3 Upgrades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idx="1"/>
          </p:nvPr>
        </p:nvSpPr>
        <p:spPr>
          <a:xfrm>
            <a:off x="762000" y="533400"/>
            <a:ext cx="7543800" cy="4648200"/>
          </a:xfrm>
        </p:spPr>
        <p:txBody>
          <a:bodyPr>
            <a:noAutofit/>
          </a:bodyPr>
          <a:lstStyle>
            <a:defPPr marL="432000" marR="0" lvl="0" indent="-324000">
              <a:spcBef>
                <a:spcPts val="0"/>
              </a:spcBef>
              <a:spcAft>
                <a:spcPts val="1080"/>
              </a:spcAft>
              <a:buSzPct val="45000"/>
              <a:buFont typeface="StarSymbol"/>
              <a:buNone/>
              <a:defRPr lang="en-US" sz="32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080"/>
              </a:spcAft>
              <a:buSzPct val="45000"/>
              <a:buFont typeface="StarSymbol"/>
              <a:buChar char="➢"/>
              <a:defRPr lang="en-US" sz="32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marL="274320" lvl="0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Semi-Automated Conversion Utility</a:t>
            </a:r>
          </a:p>
          <a:p>
            <a:pPr marL="706320" lvl="2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Standard logic/documentation converts 90% or better</a:t>
            </a:r>
          </a:p>
          <a:p>
            <a:pPr marL="706320" lvl="2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Pointers, GA Basic, etc. must be manually converted (by user or </a:t>
            </a:r>
            <a:r>
              <a:rPr lang="en-US" sz="20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SoftPLC</a:t>
            </a: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can quote on per program basis)</a:t>
            </a:r>
          </a:p>
          <a:p>
            <a:pPr marL="706320" lvl="2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HMI/SCADA does not normally need any changes</a:t>
            </a:r>
            <a:r>
              <a:rPr lang="en-US" sz="2000" i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(if PLC-2 compatibility mode was originally used)</a:t>
            </a:r>
          </a:p>
          <a:p>
            <a:pPr marL="274320" lvl="0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Hardware: Replace PLC-3 CPU w/ </a:t>
            </a:r>
            <a:r>
              <a:rPr lang="en-US" sz="2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SoftPLC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Controller w/ A-B RIO Interface</a:t>
            </a:r>
          </a:p>
        </p:txBody>
      </p:sp>
    </p:spTree>
    <p:extLst>
      <p:ext uri="{BB962C8B-B14F-4D97-AF65-F5344CB8AC3E}">
        <p14:creationId xmlns:p14="http://schemas.microsoft.com/office/powerpoint/2010/main" val="91717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62000" y="4419600"/>
            <a:ext cx="7543800" cy="167640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A-B </a:t>
            </a:r>
            <a:r>
              <a:rPr lang="en-US" dirty="0"/>
              <a:t>PLC Upgrades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body" idx="1"/>
          </p:nvPr>
        </p:nvSpPr>
        <p:spPr>
          <a:xfrm>
            <a:off x="990600" y="228600"/>
            <a:ext cx="6858000" cy="2590800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indent="-195934" algn="ctr">
              <a:buNone/>
            </a:pPr>
            <a:r>
              <a:rPr lang="en-US" sz="4000" dirty="0">
                <a:latin typeface="Arial Black" pitchFamily="18"/>
              </a:rPr>
              <a:t>Why SoftPLC</a:t>
            </a:r>
          </a:p>
          <a:p>
            <a:pPr marL="0" indent="-195934" algn="ctr">
              <a:buNone/>
            </a:pPr>
            <a:r>
              <a:rPr lang="en-US" sz="4000" dirty="0">
                <a:latin typeface="Arial Black" pitchFamily="18"/>
              </a:rPr>
              <a:t>instead of A-B</a:t>
            </a:r>
          </a:p>
          <a:p>
            <a:pPr marL="0" indent="-195934" algn="ctr">
              <a:buNone/>
            </a:pPr>
            <a:r>
              <a:rPr lang="en-US" sz="4000" dirty="0">
                <a:latin typeface="Arial Black" pitchFamily="18"/>
              </a:rPr>
              <a:t>Upgrade Solutions?</a:t>
            </a:r>
          </a:p>
        </p:txBody>
      </p:sp>
    </p:spTree>
    <p:extLst>
      <p:ext uri="{BB962C8B-B14F-4D97-AF65-F5344CB8AC3E}">
        <p14:creationId xmlns:p14="http://schemas.microsoft.com/office/powerpoint/2010/main" val="22648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Why </a:t>
            </a:r>
            <a:r>
              <a:rPr lang="en-US" dirty="0" err="1"/>
              <a:t>SoftPLC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A-B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defPPr marL="432000" marR="0" lvl="0" indent="-324000">
              <a:spcBef>
                <a:spcPts val="0"/>
              </a:spcBef>
              <a:spcAft>
                <a:spcPts val="1080"/>
              </a:spcAft>
              <a:buSzPct val="45000"/>
              <a:buFont typeface="StarSymbol"/>
              <a:buNone/>
              <a:defRPr lang="en-US" sz="32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080"/>
              </a:spcAft>
              <a:buSzPct val="45000"/>
              <a:buFont typeface="StarSymbol"/>
              <a:buChar char="➢"/>
              <a:defRPr lang="en-US" sz="32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marL="274320" lvl="0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A-B document on PLC-5 logic conversion is 80 pages</a:t>
            </a:r>
          </a:p>
          <a:p>
            <a:pPr marL="594360" lvl="2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53 pages (67%) discuss conversion “issues”, items that need to be manually reviewed, etc.</a:t>
            </a:r>
          </a:p>
          <a:p>
            <a:pPr marL="914400" lvl="3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GB" sz="18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27 pages (34%) are index, TOC, and instructions on export/import of logic and running the conversion utility program</a:t>
            </a:r>
          </a:p>
          <a:p>
            <a:pPr marL="274320" lvl="0" indent="-274320">
              <a:spcBef>
                <a:spcPts val="528"/>
              </a:spcBef>
              <a:buSzPct val="100000"/>
              <a:buFont typeface="Arial" pitchFamily="34" charset="0"/>
              <a:buChar char="•"/>
            </a:pPr>
            <a:r>
              <a:rPr lang="en-US" sz="2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SoftPLC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list of issues is 1 page</a:t>
            </a:r>
          </a:p>
        </p:txBody>
      </p:sp>
    </p:spTree>
    <p:extLst>
      <p:ext uri="{BB962C8B-B14F-4D97-AF65-F5344CB8AC3E}">
        <p14:creationId xmlns:p14="http://schemas.microsoft.com/office/powerpoint/2010/main" val="34017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Why </a:t>
            </a:r>
            <a:r>
              <a:rPr lang="en-US" dirty="0" err="1"/>
              <a:t>SoftPLC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A-B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idx="1"/>
          </p:nvPr>
        </p:nvSpPr>
        <p:spPr>
          <a:xfrm>
            <a:off x="762000" y="533400"/>
            <a:ext cx="7848600" cy="4648200"/>
          </a:xfrm>
        </p:spPr>
        <p:txBody>
          <a:bodyPr>
            <a:noAutofit/>
          </a:bodyPr>
          <a:lstStyle>
            <a:defPPr marL="432000" marR="0" lvl="0" indent="-324000">
              <a:spcBef>
                <a:spcPts val="0"/>
              </a:spcBef>
              <a:spcAft>
                <a:spcPts val="1080"/>
              </a:spcAft>
              <a:buSzPct val="45000"/>
              <a:buFont typeface="StarSymbol"/>
              <a:buNone/>
              <a:defRPr lang="en-US" sz="32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080"/>
              </a:spcAft>
              <a:buSzPct val="45000"/>
              <a:buFont typeface="StarSymbol"/>
              <a:buChar char="➢"/>
              <a:defRPr lang="en-US" sz="32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6B6B"/>
                </a:solidFill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marL="274320" lvl="0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Resulting system more similar to old system</a:t>
            </a:r>
          </a:p>
          <a:p>
            <a:pPr marL="594360" lvl="2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Little training needed for maintenance personnel or operators</a:t>
            </a:r>
          </a:p>
          <a:p>
            <a:pPr marL="594360" lvl="2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Less risk of problems after conversion</a:t>
            </a:r>
          </a:p>
          <a:p>
            <a:pPr marL="274320" lvl="0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Advanced features at no cost</a:t>
            </a:r>
          </a:p>
          <a:p>
            <a:pPr marL="594360" lvl="2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Ethernet/routing is standard feature</a:t>
            </a:r>
          </a:p>
          <a:p>
            <a:pPr marL="594360" lvl="2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Minimum user memory per </a:t>
            </a:r>
            <a:r>
              <a:rPr lang="en-US" sz="2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SoftPLC</a:t>
            </a:r>
            <a:r>
              <a:rPr lang="en-US" sz="2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is 64MB</a:t>
            </a:r>
          </a:p>
          <a:p>
            <a:pPr marL="594360" lvl="2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PAC functions standard </a:t>
            </a:r>
            <a:r>
              <a:rPr lang="en-US" sz="1800" i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(logging, email, internal database, Modbus/other drivers, more )</a:t>
            </a:r>
          </a:p>
          <a:p>
            <a:pPr marL="594360" lvl="2" indent="-274320">
              <a:spcBef>
                <a:spcPts val="528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More...</a:t>
            </a:r>
          </a:p>
        </p:txBody>
      </p:sp>
    </p:spTree>
    <p:extLst>
      <p:ext uri="{BB962C8B-B14F-4D97-AF65-F5344CB8AC3E}">
        <p14:creationId xmlns:p14="http://schemas.microsoft.com/office/powerpoint/2010/main" val="263664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Why </a:t>
            </a:r>
            <a:r>
              <a:rPr lang="en-US" dirty="0" err="1"/>
              <a:t>SoftPLC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A-B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0" y="685800"/>
            <a:ext cx="7848600" cy="3886200"/>
          </a:xfrm>
        </p:spPr>
        <p:txBody>
          <a:bodyPr/>
          <a:lstStyle/>
          <a:p>
            <a:pPr lvl="0">
              <a:spcBef>
                <a:spcPts val="528"/>
              </a:spcBef>
              <a:buSzPct val="100000"/>
            </a:pPr>
            <a:r>
              <a:rPr lang="en-US" dirty="0"/>
              <a:t>Hardware Cost Savings</a:t>
            </a:r>
          </a:p>
          <a:p>
            <a:pPr marL="594360" lvl="2" indent="-274320">
              <a:spcBef>
                <a:spcPts val="528"/>
              </a:spcBef>
              <a:buSzPct val="100000"/>
            </a:pPr>
            <a:r>
              <a:rPr lang="en-US" sz="2200" dirty="0"/>
              <a:t>Smart SoftPLC w/ A-B RIO interface $1500-$2500</a:t>
            </a:r>
          </a:p>
          <a:p>
            <a:pPr marL="706320" lvl="2" indent="-274320">
              <a:spcBef>
                <a:spcPts val="528"/>
              </a:spcBef>
              <a:buSzPct val="100000"/>
            </a:pPr>
            <a:r>
              <a:rPr lang="en-US" sz="2200" dirty="0" err="1"/>
              <a:t>ControlLogix</a:t>
            </a:r>
            <a:r>
              <a:rPr lang="en-US" sz="2200" dirty="0"/>
              <a:t> CPU, rack, P/S plus 1756-RIO </a:t>
            </a:r>
            <a:r>
              <a:rPr lang="en-US" sz="1800" dirty="0"/>
              <a:t>minimum</a:t>
            </a:r>
            <a:r>
              <a:rPr lang="en-US" sz="2200" dirty="0"/>
              <a:t> $7000</a:t>
            </a:r>
          </a:p>
          <a:p>
            <a:pPr lvl="0">
              <a:spcBef>
                <a:spcPts val="528"/>
              </a:spcBef>
              <a:buSzPct val="100000"/>
            </a:pPr>
            <a:r>
              <a:rPr lang="en-US" dirty="0"/>
              <a:t>Common Solution for all applications</a:t>
            </a:r>
          </a:p>
          <a:p>
            <a:pPr marL="706320" lvl="2" indent="-274320">
              <a:spcBef>
                <a:spcPts val="528"/>
              </a:spcBef>
              <a:buSzPct val="100000"/>
            </a:pPr>
            <a:r>
              <a:rPr lang="en-US" sz="2200" dirty="0"/>
              <a:t>Same SoftPLC products can range from smallest to largest applications </a:t>
            </a:r>
            <a:r>
              <a:rPr lang="en-US" sz="1800" i="1" dirty="0"/>
              <a:t>(reduces inventory, training, software, </a:t>
            </a:r>
            <a:r>
              <a:rPr lang="en-US" sz="1800" i="1" dirty="0" err="1"/>
              <a:t>etc</a:t>
            </a:r>
            <a:r>
              <a:rPr lang="en-US" sz="1800" i="1" dirty="0"/>
              <a:t> cost)</a:t>
            </a:r>
          </a:p>
          <a:p>
            <a:pPr marL="706320" lvl="2" indent="-274320">
              <a:spcBef>
                <a:spcPts val="528"/>
              </a:spcBef>
              <a:buSzPct val="100000"/>
            </a:pPr>
            <a:r>
              <a:rPr lang="en-US" sz="2200" dirty="0"/>
              <a:t>A-B has different products with unique physical structure such as I/O</a:t>
            </a:r>
            <a:r>
              <a:rPr lang="en-US" dirty="0"/>
              <a:t> </a:t>
            </a:r>
            <a:r>
              <a:rPr lang="en-US" sz="1600" i="1" dirty="0"/>
              <a:t>(</a:t>
            </a:r>
            <a:r>
              <a:rPr lang="en-US" sz="1600" i="1" dirty="0" err="1"/>
              <a:t>MicroLogix</a:t>
            </a:r>
            <a:r>
              <a:rPr lang="en-US" sz="1600" i="1" dirty="0"/>
              <a:t>, </a:t>
            </a:r>
            <a:r>
              <a:rPr lang="en-US" sz="1600" i="1" dirty="0" err="1"/>
              <a:t>CompactLogix</a:t>
            </a:r>
            <a:r>
              <a:rPr lang="en-US" sz="1600" i="1" dirty="0"/>
              <a:t>, </a:t>
            </a:r>
            <a:r>
              <a:rPr lang="en-US" sz="1600" i="1" dirty="0" err="1"/>
              <a:t>ControlLogix</a:t>
            </a:r>
            <a:r>
              <a:rPr lang="en-US" sz="1600" i="1" dirty="0" smtClean="0"/>
              <a:t>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25336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Why </a:t>
            </a:r>
            <a:r>
              <a:rPr lang="en-US" dirty="0" err="1"/>
              <a:t>SoftPLC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A-B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528"/>
              </a:spcBef>
              <a:buSzPct val="100000"/>
            </a:pPr>
            <a:r>
              <a:rPr lang="en-US" dirty="0"/>
              <a:t>More options for future</a:t>
            </a:r>
          </a:p>
          <a:p>
            <a:pPr lvl="1">
              <a:buSzPct val="100000"/>
            </a:pPr>
            <a:r>
              <a:rPr lang="en-US" dirty="0"/>
              <a:t>SoftPLC is open architecture, multiple choices of vendor for I/O, networks, drives, etc.</a:t>
            </a:r>
          </a:p>
          <a:p>
            <a:pPr lvl="1">
              <a:buSzPct val="100000"/>
            </a:pPr>
            <a:r>
              <a:rPr lang="en-US" dirty="0"/>
              <a:t>Rockwell Automation solutions drive customer to all Rockwell products</a:t>
            </a:r>
          </a:p>
          <a:p>
            <a:pPr lvl="0">
              <a:spcBef>
                <a:spcPts val="528"/>
              </a:spcBef>
              <a:buSzPct val="100000"/>
            </a:pPr>
            <a:r>
              <a:rPr lang="en-US" dirty="0"/>
              <a:t>Reduce automation costs long </a:t>
            </a:r>
            <a:r>
              <a:rPr lang="en-US" dirty="0" smtClean="0"/>
              <a:t>term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18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SoftPLC Web Studio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-457200"/>
            <a:ext cx="213995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"/>
            <a:ext cx="4572000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45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5105400"/>
            <a:ext cx="7315200" cy="980152"/>
          </a:xfrm>
        </p:spPr>
        <p:txBody>
          <a:bodyPr/>
          <a:lstStyle/>
          <a:p>
            <a:r>
              <a:rPr lang="en-US" dirty="0" smtClean="0"/>
              <a:t>Web Studio Applications</a:t>
            </a:r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81000" y="1031875"/>
            <a:ext cx="27432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GB" dirty="0"/>
              <a:t>Equipment Status</a:t>
            </a:r>
          </a:p>
          <a:p>
            <a:endParaRPr lang="en-GB" dirty="0"/>
          </a:p>
          <a:p>
            <a:r>
              <a:rPr lang="en-GB" dirty="0"/>
              <a:t>Real-Time Control</a:t>
            </a:r>
          </a:p>
          <a:p>
            <a:endParaRPr lang="en-GB" dirty="0"/>
          </a:p>
          <a:p>
            <a:r>
              <a:rPr lang="en-GB" dirty="0"/>
              <a:t>Data Acquisition/Reports</a:t>
            </a:r>
          </a:p>
          <a:p>
            <a:endParaRPr lang="en-GB" dirty="0"/>
          </a:p>
          <a:p>
            <a:r>
              <a:rPr lang="en-GB" dirty="0"/>
              <a:t>Recipes/Trends</a:t>
            </a:r>
          </a:p>
          <a:p>
            <a:endParaRPr lang="en-GB" dirty="0"/>
          </a:p>
          <a:p>
            <a:r>
              <a:rPr lang="en-GB" dirty="0"/>
              <a:t>Alarms</a:t>
            </a:r>
          </a:p>
          <a:p>
            <a:endParaRPr lang="en-GB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799138" y="1031875"/>
            <a:ext cx="2659062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r"/>
            <a:r>
              <a:rPr lang="en-GB" dirty="0"/>
              <a:t>Control Room</a:t>
            </a:r>
          </a:p>
          <a:p>
            <a:pPr algn="r"/>
            <a:endParaRPr lang="en-GB" dirty="0"/>
          </a:p>
          <a:p>
            <a:pPr algn="r"/>
            <a:r>
              <a:rPr lang="en-GB" dirty="0"/>
              <a:t>Product Scheduling</a:t>
            </a:r>
          </a:p>
          <a:p>
            <a:pPr algn="r"/>
            <a:endParaRPr lang="en-GB" dirty="0"/>
          </a:p>
          <a:p>
            <a:pPr algn="r"/>
            <a:r>
              <a:rPr lang="en-GB" dirty="0"/>
              <a:t>Yields and Throughput</a:t>
            </a:r>
          </a:p>
          <a:p>
            <a:pPr algn="r"/>
            <a:endParaRPr lang="en-GB" dirty="0"/>
          </a:p>
          <a:p>
            <a:pPr algn="r"/>
            <a:r>
              <a:rPr lang="en-GB" dirty="0"/>
              <a:t>Quality Control</a:t>
            </a:r>
          </a:p>
          <a:p>
            <a:pPr algn="r"/>
            <a:endParaRPr lang="en-GB" dirty="0"/>
          </a:p>
          <a:p>
            <a:pPr algn="r"/>
            <a:r>
              <a:rPr lang="en-GB" dirty="0"/>
              <a:t>Statistics</a:t>
            </a:r>
          </a:p>
          <a:p>
            <a:pPr algn="r"/>
            <a:endParaRPr lang="en-GB" dirty="0"/>
          </a:p>
        </p:txBody>
      </p: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762000" y="3635375"/>
            <a:ext cx="1906588" cy="685800"/>
            <a:chOff x="924" y="2781"/>
            <a:chExt cx="1201" cy="594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" y="2781"/>
              <a:ext cx="1202" cy="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988" y="2831"/>
              <a:ext cx="1079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1pPr>
              <a:lvl2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2pPr>
              <a:lvl3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3pPr>
              <a:lvl4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4pPr>
              <a:lvl5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5pPr>
              <a:lvl6pPr defTabSz="457200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6pPr>
              <a:lvl7pPr defTabSz="457200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7pPr>
              <a:lvl8pPr defTabSz="457200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8pPr>
              <a:lvl9pPr defTabSz="457200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GB" dirty="0"/>
                <a:t>Manufacturing</a:t>
              </a:r>
            </a:p>
          </p:txBody>
        </p:sp>
      </p:grpSp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6018213" y="3635375"/>
            <a:ext cx="1906587" cy="685800"/>
            <a:chOff x="3608" y="2783"/>
            <a:chExt cx="1201" cy="594"/>
          </a:xfrm>
        </p:grpSpPr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8" y="2783"/>
              <a:ext cx="1202" cy="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3671" y="2833"/>
              <a:ext cx="1079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1pPr>
              <a:lvl2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2pPr>
              <a:lvl3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3pPr>
              <a:lvl4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4pPr>
              <a:lvl5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5pPr>
              <a:lvl6pPr defTabSz="457200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6pPr>
              <a:lvl7pPr defTabSz="457200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7pPr>
              <a:lvl8pPr defTabSz="457200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8pPr>
              <a:lvl9pPr defTabSz="457200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GB" dirty="0"/>
                <a:t>Enterprise</a:t>
              </a:r>
            </a:p>
          </p:txBody>
        </p:sp>
      </p:grpSp>
      <p:grpSp>
        <p:nvGrpSpPr>
          <p:cNvPr id="14" name="Group 11"/>
          <p:cNvGrpSpPr>
            <a:grpSpLocks/>
          </p:cNvGrpSpPr>
          <p:nvPr/>
        </p:nvGrpSpPr>
        <p:grpSpPr bwMode="auto">
          <a:xfrm>
            <a:off x="3783013" y="3635375"/>
            <a:ext cx="1284287" cy="685800"/>
            <a:chOff x="2454" y="2783"/>
            <a:chExt cx="809" cy="594"/>
          </a:xfrm>
        </p:grpSpPr>
        <p:pic>
          <p:nvPicPr>
            <p:cNvPr id="15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" y="2783"/>
              <a:ext cx="810" cy="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2519" y="2833"/>
              <a:ext cx="684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1pPr>
              <a:lvl2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2pPr>
              <a:lvl3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3pPr>
              <a:lvl4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4pPr>
              <a:lvl5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5pPr>
              <a:lvl6pPr defTabSz="457200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6pPr>
              <a:lvl7pPr defTabSz="457200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7pPr>
              <a:lvl8pPr defTabSz="457200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8pPr>
              <a:lvl9pPr defTabSz="457200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GB" dirty="0"/>
                <a:t>SCADA</a:t>
              </a:r>
              <a:br>
                <a:rPr lang="en-GB" dirty="0"/>
              </a:br>
              <a:r>
                <a:rPr lang="en-GB" dirty="0"/>
                <a:t>HMI</a:t>
              </a:r>
            </a:p>
          </p:txBody>
        </p:sp>
      </p:grpSp>
      <p:grpSp>
        <p:nvGrpSpPr>
          <p:cNvPr id="17" name="Group 14"/>
          <p:cNvGrpSpPr>
            <a:grpSpLocks/>
          </p:cNvGrpSpPr>
          <p:nvPr/>
        </p:nvGrpSpPr>
        <p:grpSpPr bwMode="auto">
          <a:xfrm>
            <a:off x="381000" y="4397375"/>
            <a:ext cx="8229600" cy="784225"/>
            <a:chOff x="134" y="3398"/>
            <a:chExt cx="5349" cy="590"/>
          </a:xfrm>
        </p:grpSpPr>
        <p:pic>
          <p:nvPicPr>
            <p:cNvPr id="18" name="Picture 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398"/>
              <a:ext cx="5350" cy="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199" y="3446"/>
              <a:ext cx="5225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1pPr>
              <a:lvl2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2pPr>
              <a:lvl3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3pPr>
              <a:lvl4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4pPr>
              <a:lvl5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5pPr>
              <a:lvl6pPr defTabSz="457200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6pPr>
              <a:lvl7pPr defTabSz="457200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7pPr>
              <a:lvl8pPr defTabSz="457200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8pPr>
              <a:lvl9pPr defTabSz="457200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GB" dirty="0"/>
                <a:t>Web Studio spans applications from plant floor to control room to Enterprise.</a:t>
              </a:r>
            </a:p>
          </p:txBody>
        </p:sp>
      </p:grpSp>
      <p:pic>
        <p:nvPicPr>
          <p:cNvPr id="20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1576388"/>
            <a:ext cx="2008187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990600" y="381000"/>
            <a:ext cx="950912" cy="590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>
              <a:lnSpc>
                <a:spcPct val="118000"/>
              </a:lnSpc>
            </a:pPr>
            <a:r>
              <a:rPr lang="en-GB" sz="2800" dirty="0">
                <a:solidFill>
                  <a:srgbClr val="33A3A3"/>
                </a:solidFill>
                <a:latin typeface="Arial Black" pitchFamily="34" charset="0"/>
              </a:rPr>
              <a:t>HMI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6781800" y="397119"/>
            <a:ext cx="15398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>
              <a:lnSpc>
                <a:spcPct val="118000"/>
              </a:lnSpc>
            </a:pPr>
            <a:r>
              <a:rPr lang="en-GB" sz="2800" dirty="0">
                <a:solidFill>
                  <a:srgbClr val="33A3A3"/>
                </a:solidFill>
                <a:latin typeface="Arial Black" pitchFamily="34" charset="0"/>
              </a:rPr>
              <a:t>SCADA</a:t>
            </a:r>
          </a:p>
        </p:txBody>
      </p:sp>
    </p:spTree>
    <p:extLst>
      <p:ext uri="{BB962C8B-B14F-4D97-AF65-F5344CB8AC3E}">
        <p14:creationId xmlns:p14="http://schemas.microsoft.com/office/powerpoint/2010/main" val="293514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Studio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Real-time graphical interface to develop industrial automation, instrumentation, and embedded systems</a:t>
            </a:r>
          </a:p>
          <a:p>
            <a:pPr lvl="1"/>
            <a:r>
              <a:rPr lang="en-US" dirty="0" smtClean="0"/>
              <a:t>Over 150K installations world-wide in a wide range of applications and industries</a:t>
            </a:r>
          </a:p>
          <a:p>
            <a:r>
              <a:rPr lang="en-US" dirty="0" smtClean="0"/>
              <a:t>Runs on any Microsoft Windows operating system</a:t>
            </a:r>
          </a:p>
          <a:p>
            <a:pPr lvl="1"/>
            <a:r>
              <a:rPr lang="en-US" dirty="0" smtClean="0"/>
              <a:t>Including mobile and embedded O/S</a:t>
            </a:r>
          </a:p>
          <a:p>
            <a:pPr lvl="1"/>
            <a:r>
              <a:rPr lang="en-US" dirty="0" smtClean="0"/>
              <a:t>Conforms to industry standards such as OPC, ODBC, XML, ActiveX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87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– Key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1990’s</a:t>
            </a:r>
          </a:p>
          <a:p>
            <a:pPr lvl="1"/>
            <a:r>
              <a:rPr lang="en-US" dirty="0" smtClean="0"/>
              <a:t>SoftPLC Controllers</a:t>
            </a:r>
          </a:p>
          <a:p>
            <a:pPr lvl="1"/>
            <a:r>
              <a:rPr lang="en-US" dirty="0" smtClean="0"/>
              <a:t>Tealware I/O</a:t>
            </a:r>
          </a:p>
          <a:p>
            <a:pPr lvl="1"/>
            <a:r>
              <a:rPr lang="en-US" dirty="0" smtClean="0"/>
              <a:t>Changed company name to SoftPLC Corporation</a:t>
            </a:r>
          </a:p>
          <a:p>
            <a:r>
              <a:rPr lang="en-US" dirty="0" smtClean="0"/>
              <a:t>2000’s</a:t>
            </a:r>
          </a:p>
          <a:p>
            <a:pPr lvl="1"/>
            <a:r>
              <a:rPr lang="en-US" dirty="0" smtClean="0"/>
              <a:t>Gatecraft Linux O/S and Ethernet products</a:t>
            </a:r>
          </a:p>
          <a:p>
            <a:pPr lvl="1"/>
            <a:r>
              <a:rPr lang="en-US" dirty="0" smtClean="0"/>
              <a:t>SmartBoard &amp; Smart product family</a:t>
            </a:r>
          </a:p>
          <a:p>
            <a:pPr lvl="1"/>
            <a:r>
              <a:rPr lang="en-US" dirty="0" smtClean="0"/>
              <a:t>SoftPLC Web Studio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62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Studio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 oriented graphic displays</a:t>
            </a:r>
          </a:p>
          <a:p>
            <a:r>
              <a:rPr lang="en-US" dirty="0" smtClean="0"/>
              <a:t>Data logging &amp; reporting, real-time &amp; historical trending, alarms &amp; recipe management</a:t>
            </a:r>
          </a:p>
          <a:p>
            <a:r>
              <a:rPr lang="en-US" dirty="0" smtClean="0"/>
              <a:t>Tag database with a wide variety of data types</a:t>
            </a:r>
          </a:p>
          <a:p>
            <a:r>
              <a:rPr lang="en-US" dirty="0" smtClean="0"/>
              <a:t>Programming via flexible scripting language</a:t>
            </a:r>
          </a:p>
          <a:p>
            <a:r>
              <a:rPr lang="en-US" dirty="0" smtClean="0"/>
              <a:t>Automatic language translation</a:t>
            </a:r>
          </a:p>
          <a:p>
            <a:r>
              <a:rPr lang="en-US" dirty="0" smtClean="0"/>
              <a:t>Multi-level application security</a:t>
            </a:r>
          </a:p>
          <a:p>
            <a:r>
              <a:rPr lang="en-US" dirty="0" smtClean="0"/>
              <a:t>Web-Enabled to run applications in a browser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93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772400" cy="1600200"/>
          </a:xfrm>
        </p:spPr>
        <p:txBody>
          <a:bodyPr/>
          <a:lstStyle/>
          <a:p>
            <a:r>
              <a:rPr lang="en-US" dirty="0" smtClean="0"/>
              <a:t>Development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114800"/>
          </a:xfrm>
        </p:spPr>
        <p:txBody>
          <a:bodyPr/>
          <a:lstStyle/>
          <a:p>
            <a:r>
              <a:rPr lang="en-US" dirty="0" smtClean="0"/>
              <a:t>Integrates seamlessly with other applications</a:t>
            </a:r>
          </a:p>
          <a:p>
            <a:pPr lvl="1"/>
            <a:r>
              <a:rPr lang="en-US" dirty="0" smtClean="0"/>
              <a:t>Windows desktop applications </a:t>
            </a:r>
            <a:r>
              <a:rPr lang="en-US" sz="1800" i="1" dirty="0" smtClean="0"/>
              <a:t>(e.g.: Word/Excel)</a:t>
            </a:r>
          </a:p>
          <a:p>
            <a:pPr lvl="1"/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party packages </a:t>
            </a:r>
            <a:r>
              <a:rPr lang="en-US" sz="1800" i="1" dirty="0" smtClean="0"/>
              <a:t>(e.g.: C/C</a:t>
            </a:r>
            <a:r>
              <a:rPr lang="en-US" sz="1800" i="1" baseline="30000" dirty="0" smtClean="0"/>
              <a:t>++</a:t>
            </a:r>
            <a:r>
              <a:rPr lang="en-US" sz="1800" i="1" dirty="0" smtClean="0"/>
              <a:t>, VB)</a:t>
            </a:r>
          </a:p>
          <a:p>
            <a:r>
              <a:rPr lang="en-US" dirty="0" smtClean="0"/>
              <a:t>Online configuration, debugging</a:t>
            </a:r>
          </a:p>
          <a:p>
            <a:r>
              <a:rPr lang="en-US" dirty="0" smtClean="0"/>
              <a:t>Extensive support tools</a:t>
            </a:r>
          </a:p>
          <a:p>
            <a:pPr lvl="1"/>
            <a:r>
              <a:rPr lang="en-US" dirty="0" smtClean="0"/>
              <a:t>Message register, error/event codes</a:t>
            </a:r>
          </a:p>
          <a:p>
            <a:pPr lvl="1"/>
            <a:r>
              <a:rPr lang="en-US" dirty="0" smtClean="0"/>
              <a:t>Database Spy</a:t>
            </a:r>
          </a:p>
          <a:p>
            <a:pPr lvl="1"/>
            <a:r>
              <a:rPr lang="en-US" dirty="0" smtClean="0"/>
              <a:t>LogWin</a:t>
            </a:r>
          </a:p>
          <a:p>
            <a:r>
              <a:rPr lang="en-US" dirty="0" smtClean="0"/>
              <a:t>Context sensitive help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828800"/>
            <a:ext cx="334899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12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Studio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stand-alone &amp; web applications from the same development environment</a:t>
            </a:r>
          </a:p>
          <a:p>
            <a:r>
              <a:rPr lang="en-US" dirty="0" smtClean="0"/>
              <a:t>Object oriented environment (screen/object re-usability)</a:t>
            </a:r>
          </a:p>
          <a:p>
            <a:pPr lvl="1"/>
            <a:r>
              <a:rPr lang="en-US" dirty="0" smtClean="0"/>
              <a:t>Powerful/flexible tag database with Boolean, real, string &amp; array tags, classes &amp; indirect pointers</a:t>
            </a:r>
          </a:p>
          <a:p>
            <a:pPr lvl="1"/>
            <a:r>
              <a:rPr lang="en-US" dirty="0" smtClean="0"/>
              <a:t>Advanced math library with &gt;100 standard functions</a:t>
            </a:r>
          </a:p>
          <a:p>
            <a:pPr lvl="1"/>
            <a:r>
              <a:rPr lang="en-US" dirty="0" smtClean="0"/>
              <a:t>Programming via flexible/easy-to-use scripting languages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33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Studio 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sophisticated interfaces with point &amp; click, drag &amp; drop</a:t>
            </a:r>
          </a:p>
          <a:p>
            <a:r>
              <a:rPr lang="en-US" dirty="0" smtClean="0"/>
              <a:t>Import graphics from &gt;15 formats</a:t>
            </a:r>
          </a:p>
          <a:p>
            <a:r>
              <a:rPr lang="en-US" dirty="0" smtClean="0"/>
              <a:t>Full-featured screen objects &amp; dynamics with customizable properties</a:t>
            </a:r>
          </a:p>
          <a:p>
            <a:pPr lvl="1"/>
            <a:r>
              <a:rPr lang="en-US" dirty="0" smtClean="0"/>
              <a:t>Bar graphs, color, resizing, blinking, animation, scale, fill, positioning, rotation, commands, hyperlinks, combo-boxes, text input/output, and more</a:t>
            </a:r>
          </a:p>
          <a:p>
            <a:r>
              <a:rPr lang="en-US" dirty="0" smtClean="0"/>
              <a:t>Extensive symbol 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70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43800" cy="1600200"/>
          </a:xfrm>
        </p:spPr>
        <p:txBody>
          <a:bodyPr/>
          <a:lstStyle/>
          <a:p>
            <a:r>
              <a:rPr lang="en-US" dirty="0" smtClean="0"/>
              <a:t>Web Studio Alarm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85800"/>
            <a:ext cx="7848600" cy="3886200"/>
          </a:xfrm>
        </p:spPr>
        <p:txBody>
          <a:bodyPr/>
          <a:lstStyle/>
          <a:p>
            <a:r>
              <a:rPr lang="en-US" dirty="0" smtClean="0"/>
              <a:t>Sophisticated alarms management system</a:t>
            </a:r>
          </a:p>
          <a:p>
            <a:pPr lvl="1"/>
            <a:r>
              <a:rPr lang="en-US" dirty="0" smtClean="0"/>
              <a:t>Send alarms to screen/email/browser</a:t>
            </a:r>
          </a:p>
          <a:p>
            <a:r>
              <a:rPr lang="en-US" dirty="0" smtClean="0"/>
              <a:t>Free format alarm messages</a:t>
            </a:r>
          </a:p>
          <a:p>
            <a:r>
              <a:rPr lang="en-US" dirty="0" smtClean="0"/>
              <a:t>Archive alarms to file, printer, or database</a:t>
            </a:r>
          </a:p>
          <a:p>
            <a:r>
              <a:rPr lang="en-US" dirty="0" smtClean="0"/>
              <a:t>Filter, sort, or color sort alarms</a:t>
            </a:r>
          </a:p>
          <a:p>
            <a:pPr lvl="1"/>
            <a:r>
              <a:rPr lang="en-US" dirty="0" smtClean="0"/>
              <a:t>Filter by category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84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Acquisition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Trending</a:t>
            </a:r>
          </a:p>
          <a:p>
            <a:pPr lvl="1"/>
            <a:r>
              <a:rPr lang="en-US" dirty="0" smtClean="0"/>
              <a:t>Keep track of process behavior online or via historical data</a:t>
            </a:r>
          </a:p>
          <a:p>
            <a:pPr lvl="1"/>
            <a:r>
              <a:rPr lang="en-US" dirty="0" smtClean="0"/>
              <a:t>Distribute information throughout network for easy monitoring on screens or web browsers</a:t>
            </a:r>
          </a:p>
          <a:p>
            <a:r>
              <a:rPr lang="en-US" dirty="0" smtClean="0"/>
              <a:t>Recipes &amp; Reports</a:t>
            </a:r>
          </a:p>
          <a:p>
            <a:pPr lvl="1"/>
            <a:r>
              <a:rPr lang="en-US" dirty="0" smtClean="0"/>
              <a:t>Create flexible, user-defined recipe groups</a:t>
            </a:r>
          </a:p>
          <a:p>
            <a:pPr lvl="1"/>
            <a:r>
              <a:rPr lang="en-US" dirty="0" smtClean="0"/>
              <a:t>Import/export recipes, reports &amp; real-time data in XML, text or user-definable database formats</a:t>
            </a:r>
          </a:p>
          <a:p>
            <a:pPr lvl="1"/>
            <a:r>
              <a:rPr lang="en-US" dirty="0" smtClean="0"/>
              <a:t>Publish to web browsers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57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Input/Output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than 200 communication drivers to PLC’s, I/O &amp; other devices/networks</a:t>
            </a:r>
          </a:p>
          <a:p>
            <a:pPr lvl="1"/>
            <a:r>
              <a:rPr lang="en-US" dirty="0" smtClean="0"/>
              <a:t>Supports OPC server &amp; client</a:t>
            </a:r>
          </a:p>
          <a:p>
            <a:r>
              <a:rPr lang="en-US" dirty="0" smtClean="0"/>
              <a:t>Conforms to industry standards </a:t>
            </a:r>
            <a:r>
              <a:rPr lang="en-US" sz="1800" i="1" dirty="0" smtClean="0"/>
              <a:t>(e.g.: .NET, OPC, ODBC, XML, SOAP, ActiveX)</a:t>
            </a:r>
          </a:p>
          <a:p>
            <a:r>
              <a:rPr lang="en-US" sz="2200" dirty="0" smtClean="0"/>
              <a:t>SoftPLC Ethernet driver supports entire data table range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87102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Studio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3429000"/>
          </a:xfrm>
        </p:spPr>
        <p:txBody>
          <a:bodyPr/>
          <a:lstStyle/>
          <a:p>
            <a:r>
              <a:rPr lang="en-US" dirty="0" smtClean="0"/>
              <a:t>Development Software</a:t>
            </a:r>
          </a:p>
          <a:p>
            <a:pPr lvl="1"/>
            <a:r>
              <a:rPr lang="en-US" dirty="0" smtClean="0"/>
              <a:t>Non-modular – all functions &amp; drivers included</a:t>
            </a:r>
          </a:p>
          <a:p>
            <a:pPr lvl="1"/>
            <a:r>
              <a:rPr lang="en-US" dirty="0" smtClean="0"/>
              <a:t>Create applications for all target runtime hardware &amp; O/S</a:t>
            </a:r>
          </a:p>
          <a:p>
            <a:r>
              <a:rPr lang="en-US" dirty="0" smtClean="0"/>
              <a:t>Offered by tag count</a:t>
            </a:r>
          </a:p>
          <a:p>
            <a:pPr lvl="1"/>
            <a:r>
              <a:rPr lang="en-US" dirty="0" smtClean="0"/>
              <a:t>1500, 4K, 16K, 32K, 64K, unlimited</a:t>
            </a:r>
          </a:p>
          <a:p>
            <a:r>
              <a:rPr lang="en-US" dirty="0" smtClean="0"/>
              <a:t>Combined Development/Runtime license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44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Studio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2286000"/>
          </a:xfrm>
        </p:spPr>
        <p:txBody>
          <a:bodyPr/>
          <a:lstStyle/>
          <a:p>
            <a:r>
              <a:rPr lang="en-US" dirty="0" smtClean="0"/>
              <a:t>Runtime software</a:t>
            </a:r>
          </a:p>
          <a:p>
            <a:pPr lvl="1"/>
            <a:r>
              <a:rPr lang="en-US" dirty="0" smtClean="0"/>
              <a:t>Includes runtime &amp; (1) each Web/Thin/SMA clients</a:t>
            </a:r>
          </a:p>
          <a:p>
            <a:pPr lvl="1"/>
            <a:r>
              <a:rPr lang="en-US" dirty="0" smtClean="0"/>
              <a:t>Additional clients can be added (up to 128/system)</a:t>
            </a:r>
          </a:p>
          <a:p>
            <a:r>
              <a:rPr lang="en-US" dirty="0" smtClean="0"/>
              <a:t>Available for WinCE, Win Embedded, or Windows</a:t>
            </a:r>
          </a:p>
          <a:p>
            <a:r>
              <a:rPr lang="en-US" dirty="0" smtClean="0"/>
              <a:t>Offered by tag count &amp; number of communication drivers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825174"/>
              </p:ext>
            </p:extLst>
          </p:nvPr>
        </p:nvGraphicFramePr>
        <p:xfrm>
          <a:off x="1447800" y="3124200"/>
          <a:ext cx="6096000" cy="184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/>
                <a:gridCol w="3048000"/>
              </a:tblGrid>
              <a:tr h="15240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Web Studio Runtime Licenses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150 tags, 1 driver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16K tags, 5 drivers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300 tags, 1 driver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32K tags, 5 drivers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1500 tags, 3 drivers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64K tags, 8 drivers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4K tags, 5 drivers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“unlimited” tags, 32 drivers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70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Studio HMI’s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Touchscreen Panel PC’s with Web Studio Runtime license factory installed</a:t>
            </a:r>
          </a:p>
          <a:p>
            <a:r>
              <a:rPr lang="en-US" dirty="0" smtClean="0"/>
              <a:t>3.5” to 17” sizes available</a:t>
            </a:r>
          </a:p>
          <a:p>
            <a:pPr lvl="1"/>
            <a:r>
              <a:rPr lang="en-US" dirty="0" smtClean="0"/>
              <a:t>Customized sizes/environmental/packaging also available on request</a:t>
            </a:r>
          </a:p>
          <a:p>
            <a:r>
              <a:rPr lang="en-US" dirty="0" smtClean="0"/>
              <a:t>All systems fanless, ruggedized hardware</a:t>
            </a:r>
          </a:p>
          <a:p>
            <a:r>
              <a:rPr lang="en-US" dirty="0" smtClean="0"/>
              <a:t>Ethernet, serial &amp; USB ports</a:t>
            </a:r>
          </a:p>
          <a:p>
            <a:pPr lvl="1"/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429000"/>
            <a:ext cx="1981372" cy="1854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57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Custom 1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438086"/>
      </a:accent1>
      <a:accent2>
        <a:srgbClr val="83BBC1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1679</TotalTime>
  <Words>4532</Words>
  <Application>Microsoft Office PowerPoint</Application>
  <PresentationFormat>On-screen Show (4:3)</PresentationFormat>
  <Paragraphs>765</Paragraphs>
  <Slides>100</Slides>
  <Notes>47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1" baseType="lpstr">
      <vt:lpstr>NewsPrint</vt:lpstr>
      <vt:lpstr>Smart   Control   Systems</vt:lpstr>
      <vt:lpstr>Product line overview</vt:lpstr>
      <vt:lpstr>SoftPLC®</vt:lpstr>
      <vt:lpstr>SoftPLC</vt:lpstr>
      <vt:lpstr>SoftPLC Web Studio</vt:lpstr>
      <vt:lpstr>Communication Products</vt:lpstr>
      <vt:lpstr>Company overview</vt:lpstr>
      <vt:lpstr>History – Key Events</vt:lpstr>
      <vt:lpstr>History – Key Events</vt:lpstr>
      <vt:lpstr>Corporate Strengths</vt:lpstr>
      <vt:lpstr>Corporate Strengths</vt:lpstr>
      <vt:lpstr>Customers</vt:lpstr>
      <vt:lpstr>Project Story</vt:lpstr>
      <vt:lpstr>Project Story</vt:lpstr>
      <vt:lpstr>Project Story</vt:lpstr>
      <vt:lpstr>SoftPLC PAC’s</vt:lpstr>
      <vt:lpstr>“What is a SoftPLC?”</vt:lpstr>
      <vt:lpstr>Market Positioning</vt:lpstr>
      <vt:lpstr>Hardware Models</vt:lpstr>
      <vt:lpstr>SoftPLC’s SmartBoard®</vt:lpstr>
      <vt:lpstr>SmartBoard Hardware</vt:lpstr>
      <vt:lpstr>Smart SoftPLC I/O Interfaces</vt:lpstr>
      <vt:lpstr>Smart Environmental Specs</vt:lpstr>
      <vt:lpstr>SmartBoard Internals</vt:lpstr>
      <vt:lpstr>SmartBoard Internals</vt:lpstr>
      <vt:lpstr>Hardbook Products</vt:lpstr>
      <vt:lpstr>SoftPLC PAC’s</vt:lpstr>
      <vt:lpstr>User Memory</vt:lpstr>
      <vt:lpstr>User Memory</vt:lpstr>
      <vt:lpstr>User Logic</vt:lpstr>
      <vt:lpstr>User Logic</vt:lpstr>
      <vt:lpstr>User Logic</vt:lpstr>
      <vt:lpstr>I/O Support</vt:lpstr>
      <vt:lpstr>Communications</vt:lpstr>
      <vt:lpstr>Communications</vt:lpstr>
      <vt:lpstr>Embedded Web Server</vt:lpstr>
      <vt:lpstr>Embedded Firewall</vt:lpstr>
      <vt:lpstr>Hot Standby/Redundancy</vt:lpstr>
      <vt:lpstr>Old PLC Upgrades</vt:lpstr>
      <vt:lpstr>SoftPLC Gateways</vt:lpstr>
      <vt:lpstr>Flexibility</vt:lpstr>
      <vt:lpstr>Ports, Ports, Ports!</vt:lpstr>
      <vt:lpstr>Data / Throughput</vt:lpstr>
      <vt:lpstr>Intelligence</vt:lpstr>
      <vt:lpstr>Security</vt:lpstr>
      <vt:lpstr>Diagnostics</vt:lpstr>
      <vt:lpstr>Control</vt:lpstr>
      <vt:lpstr>Data Access</vt:lpstr>
      <vt:lpstr>Easy configuration</vt:lpstr>
      <vt:lpstr>Communication products</vt:lpstr>
      <vt:lpstr>Smart Netbox</vt:lpstr>
      <vt:lpstr>Other Gatecraft Products</vt:lpstr>
      <vt:lpstr>I/O</vt:lpstr>
      <vt:lpstr>Tealware I/O</vt:lpstr>
      <vt:lpstr>Tealware I/O</vt:lpstr>
      <vt:lpstr>Smart Adapter</vt:lpstr>
      <vt:lpstr>A-Series I/O</vt:lpstr>
      <vt:lpstr>Other I/O Options</vt:lpstr>
      <vt:lpstr>Configurations</vt:lpstr>
      <vt:lpstr>Backplane3 Configuration</vt:lpstr>
      <vt:lpstr>LocalPorts Configuration</vt:lpstr>
      <vt:lpstr>Example Configurations</vt:lpstr>
      <vt:lpstr>Flexible!</vt:lpstr>
      <vt:lpstr>Bus I/O Configurations</vt:lpstr>
      <vt:lpstr>A-B RIO Configurations</vt:lpstr>
      <vt:lpstr>Allen-Bradley Upgrades  with SoftPLC Controllers</vt:lpstr>
      <vt:lpstr>A-B PLC Upgrades</vt:lpstr>
      <vt:lpstr>A-B PLC Upgrades</vt:lpstr>
      <vt:lpstr>A-B PLC Upgrades</vt:lpstr>
      <vt:lpstr>A-B PLC Upgrades</vt:lpstr>
      <vt:lpstr>SoftPLC Hardware Options</vt:lpstr>
      <vt:lpstr>SoftPLC Hardware Options</vt:lpstr>
      <vt:lpstr>A-B PLC Upgrade Process</vt:lpstr>
      <vt:lpstr>A-B PLC-5 Upgrades</vt:lpstr>
      <vt:lpstr>A-B PLC-5 Upgrades</vt:lpstr>
      <vt:lpstr>A-B SoftLogic5, PLC-5/250</vt:lpstr>
      <vt:lpstr>A-B PLC-2 Upgrades</vt:lpstr>
      <vt:lpstr>A-B PLC-2 Upgrades - Hardware</vt:lpstr>
      <vt:lpstr>A-B SLC-500 Upgrades</vt:lpstr>
      <vt:lpstr>A-B SLC-500 Upgrades</vt:lpstr>
      <vt:lpstr>A-B PLC-3 Upgrades</vt:lpstr>
      <vt:lpstr>A-B PLC Upgrades</vt:lpstr>
      <vt:lpstr>Why SoftPLC vs A-B</vt:lpstr>
      <vt:lpstr>Why SoftPLC vs A-B</vt:lpstr>
      <vt:lpstr>Why SoftPLC vs A-B</vt:lpstr>
      <vt:lpstr>Why SoftPLC vs A-B</vt:lpstr>
      <vt:lpstr>SoftPLC Web Studio</vt:lpstr>
      <vt:lpstr>Web Studio Applications</vt:lpstr>
      <vt:lpstr>Web Studio Overview</vt:lpstr>
      <vt:lpstr>Web Studio Functions</vt:lpstr>
      <vt:lpstr>Development Environment</vt:lpstr>
      <vt:lpstr>Web Studio Features</vt:lpstr>
      <vt:lpstr>Web Studio Graphics</vt:lpstr>
      <vt:lpstr>Web Studio Alarm System</vt:lpstr>
      <vt:lpstr>Data Acquisition</vt:lpstr>
      <vt:lpstr>Input/Output</vt:lpstr>
      <vt:lpstr>Web Studio Products</vt:lpstr>
      <vt:lpstr>Web Studio Products</vt:lpstr>
      <vt:lpstr>Web Studio HMI’s</vt:lpstr>
      <vt:lpstr>Thanks!</vt:lpstr>
    </vt:vector>
  </TitlesOfParts>
  <Company>SoftPLC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  Control   Systems</dc:title>
  <dc:creator>Cindy Hollenbeck</dc:creator>
  <cp:lastModifiedBy>Cindy Hollenbeck</cp:lastModifiedBy>
  <cp:revision>147</cp:revision>
  <dcterms:created xsi:type="dcterms:W3CDTF">2011-09-15T17:38:40Z</dcterms:created>
  <dcterms:modified xsi:type="dcterms:W3CDTF">2012-05-10T17:00:51Z</dcterms:modified>
</cp:coreProperties>
</file>