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85" r:id="rId3"/>
    <p:sldId id="258" r:id="rId4"/>
    <p:sldId id="260" r:id="rId5"/>
    <p:sldId id="261" r:id="rId6"/>
    <p:sldId id="386" r:id="rId7"/>
    <p:sldId id="341" r:id="rId8"/>
    <p:sldId id="507" r:id="rId9"/>
    <p:sldId id="391" r:id="rId10"/>
    <p:sldId id="264" r:id="rId11"/>
    <p:sldId id="390" r:id="rId12"/>
    <p:sldId id="266" r:id="rId13"/>
    <p:sldId id="265" r:id="rId14"/>
    <p:sldId id="267" r:id="rId15"/>
    <p:sldId id="392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278" r:id="rId25"/>
    <p:sldId id="394" r:id="rId26"/>
    <p:sldId id="373" r:id="rId27"/>
    <p:sldId id="374" r:id="rId28"/>
    <p:sldId id="396" r:id="rId29"/>
    <p:sldId id="484" r:id="rId30"/>
    <p:sldId id="494" r:id="rId31"/>
    <p:sldId id="497" r:id="rId32"/>
    <p:sldId id="449" r:id="rId33"/>
    <p:sldId id="450" r:id="rId34"/>
    <p:sldId id="498" r:id="rId35"/>
    <p:sldId id="440" r:id="rId36"/>
    <p:sldId id="503" r:id="rId37"/>
    <p:sldId id="442" r:id="rId38"/>
    <p:sldId id="476" r:id="rId39"/>
    <p:sldId id="514" r:id="rId40"/>
    <p:sldId id="479" r:id="rId41"/>
    <p:sldId id="510" r:id="rId42"/>
    <p:sldId id="480" r:id="rId43"/>
    <p:sldId id="515" r:id="rId44"/>
    <p:sldId id="481" r:id="rId45"/>
    <p:sldId id="438" r:id="rId46"/>
    <p:sldId id="482" r:id="rId47"/>
    <p:sldId id="508" r:id="rId48"/>
    <p:sldId id="512" r:id="rId49"/>
    <p:sldId id="509" r:id="rId50"/>
    <p:sldId id="513" r:id="rId51"/>
    <p:sldId id="451" r:id="rId52"/>
    <p:sldId id="44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4" autoAdjust="0"/>
    <p:restoredTop sz="94711" autoAdjust="0"/>
  </p:normalViewPr>
  <p:slideViewPr>
    <p:cSldViewPr>
      <p:cViewPr>
        <p:scale>
          <a:sx n="100" d="100"/>
          <a:sy n="100" d="100"/>
        </p:scale>
        <p:origin x="-5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7A25-1E87-4F97-9075-520C827C8A19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37BE5-163E-4C78-A431-8579BAA58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2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94800-3584-4667-9F71-988AAAA60F7F}" type="datetimeFigureOut">
              <a:rPr lang="en-US" smtClean="0"/>
              <a:t>10/20/2015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67D-5C42-4AB2-BB97-E912AFA62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4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02515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6DA61-3651-4F56-A0B6-ABB0C1A15753}" type="slidenum">
              <a:rPr lang="en-GB"/>
              <a:pPr/>
              <a:t>15</a:t>
            </a:fld>
            <a:endParaRPr lang="en-GB"/>
          </a:p>
        </p:txBody>
      </p:sp>
      <p:sp>
        <p:nvSpPr>
          <p:cNvPr id="135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306980"/>
            <a:ext cx="1828800" cy="481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327717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E23A-F299-421F-95C0-E00C1CC25A60}" type="datetimeFigureOut">
              <a:rPr lang="en-US" smtClean="0"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2A2E23A-F299-421F-95C0-E00C1CC25A60}" type="datetimeFigureOut">
              <a:rPr lang="en-US" smtClean="0"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9F03451-E71F-4457-BE10-7C50B8C8857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6286394"/>
            <a:ext cx="1828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3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tagwell.net/SoftPLC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962400"/>
            <a:ext cx="7848600" cy="1447800"/>
          </a:xfrm>
        </p:spPr>
        <p:txBody>
          <a:bodyPr/>
          <a:lstStyle/>
          <a:p>
            <a:pPr algn="ctr">
              <a:lnSpc>
                <a:spcPts val="7000"/>
              </a:lnSpc>
            </a:pPr>
            <a:r>
              <a:rPr lang="en-US" sz="9600" dirty="0" smtClean="0"/>
              <a:t>M2M Solutions</a:t>
            </a:r>
            <a:endParaRPr lang="en-US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22312"/>
            <a:ext cx="54864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1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6781800" cy="990600"/>
          </a:xfrm>
        </p:spPr>
        <p:txBody>
          <a:bodyPr/>
          <a:lstStyle/>
          <a:p>
            <a:r>
              <a:rPr lang="en-US" dirty="0" smtClean="0"/>
              <a:t>SoftPLC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848600" cy="3886200"/>
          </a:xfrm>
        </p:spPr>
        <p:txBody>
          <a:bodyPr/>
          <a:lstStyle/>
          <a:p>
            <a:r>
              <a:rPr lang="en-US" dirty="0" smtClean="0"/>
              <a:t>Industrial I/O</a:t>
            </a:r>
          </a:p>
          <a:p>
            <a:pPr lvl="1"/>
            <a:r>
              <a:rPr lang="en-US" dirty="0" smtClean="0"/>
              <a:t>Tealware™ - Modular rack-mounted I/O system, local &amp; Ethernet configurations</a:t>
            </a:r>
          </a:p>
          <a:p>
            <a:pPr lvl="1"/>
            <a:r>
              <a:rPr lang="en-US" dirty="0" smtClean="0"/>
              <a:t>A-Series – Low count/low cost serial &amp; Ethernet I/O</a:t>
            </a:r>
          </a:p>
          <a:p>
            <a:pPr lvl="1"/>
            <a:r>
              <a:rPr lang="en-US" dirty="0" smtClean="0"/>
              <a:t>BW-Series – Ethernet I/O, Hazardous area rated</a:t>
            </a:r>
          </a:p>
          <a:p>
            <a:pPr lvl="1"/>
            <a:r>
              <a:rPr lang="en-US" dirty="0" smtClean="0"/>
              <a:t>Interfaces to industrial networks</a:t>
            </a:r>
            <a:r>
              <a:rPr lang="en-US" sz="1800" i="1" dirty="0" smtClean="0"/>
              <a:t> </a:t>
            </a:r>
            <a:r>
              <a:rPr lang="en-US" sz="1600" i="1" dirty="0" smtClean="0"/>
              <a:t>(CAN/J1939, Profibus, etc.)</a:t>
            </a:r>
          </a:p>
          <a:p>
            <a:r>
              <a:rPr lang="en-US" dirty="0" smtClean="0"/>
              <a:t>TOPDOC® – SoftPLC Programming Software</a:t>
            </a:r>
          </a:p>
          <a:p>
            <a:pPr lvl="1"/>
            <a:r>
              <a:rPr lang="en-US" dirty="0" smtClean="0"/>
              <a:t>Configuration, application development, troubleshooting</a:t>
            </a:r>
          </a:p>
          <a:p>
            <a:pPr lvl="1"/>
            <a:r>
              <a:rPr lang="en-US" dirty="0" smtClean="0"/>
              <a:t>Available for Windows &amp; Linux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76200"/>
            <a:ext cx="232038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91" y="1392936"/>
            <a:ext cx="7220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73" y="4267200"/>
            <a:ext cx="2981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9540"/>
          <a:stretch/>
        </p:blipFill>
        <p:spPr bwMode="auto">
          <a:xfrm>
            <a:off x="7696200" y="2403415"/>
            <a:ext cx="1260530" cy="119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5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05400"/>
            <a:ext cx="6781800" cy="1066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SoftPLC Gateways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57200"/>
            <a:ext cx="8077200" cy="4724400"/>
          </a:xfrm>
        </p:spPr>
        <p:txBody>
          <a:bodyPr/>
          <a:lstStyle/>
          <a:p>
            <a:r>
              <a:rPr lang="en-US" sz="2400" dirty="0"/>
              <a:t>Any SoftPLC PAC can also be </a:t>
            </a:r>
            <a:r>
              <a:rPr lang="en-US" sz="2400" dirty="0" smtClean="0"/>
              <a:t>used as a Protocol Gateway</a:t>
            </a:r>
            <a:endParaRPr lang="en-US" sz="2000" i="1" dirty="0" smtClean="0"/>
          </a:p>
          <a:p>
            <a:pPr lvl="1"/>
            <a:r>
              <a:rPr lang="en-US" sz="2000" dirty="0" smtClean="0"/>
              <a:t>Up to 16 protocols per Gateway </a:t>
            </a:r>
            <a:r>
              <a:rPr lang="en-US" sz="1600" i="1" dirty="0" smtClean="0"/>
              <a:t>(serial, Ethernet, field-buses, proprietary)</a:t>
            </a:r>
          </a:p>
          <a:p>
            <a:pPr lvl="1"/>
            <a:r>
              <a:rPr lang="en-US" sz="2000" dirty="0" smtClean="0"/>
              <a:t>Supports user logic for data manipulation </a:t>
            </a:r>
            <a:r>
              <a:rPr lang="en-US" sz="1600" i="1" dirty="0" smtClean="0"/>
              <a:t>(scaling, concentration, etc.)</a:t>
            </a:r>
          </a:p>
          <a:p>
            <a:pPr lvl="1"/>
            <a:r>
              <a:rPr lang="en-US" sz="2000" dirty="0"/>
              <a:t>No data limits</a:t>
            </a:r>
          </a:p>
          <a:p>
            <a:pPr lvl="1"/>
            <a:r>
              <a:rPr lang="en-US" sz="2000" dirty="0" smtClean="0"/>
              <a:t>Highly </a:t>
            </a:r>
            <a:r>
              <a:rPr lang="en-US" sz="2000" dirty="0"/>
              <a:t>optimized </a:t>
            </a:r>
            <a:r>
              <a:rPr lang="en-US" sz="2000" dirty="0" smtClean="0"/>
              <a:t>drivers</a:t>
            </a:r>
          </a:p>
          <a:p>
            <a:pPr lvl="1"/>
            <a:r>
              <a:rPr lang="en-US" sz="2000" dirty="0" smtClean="0"/>
              <a:t>Supports any HMI/SCADA</a:t>
            </a:r>
          </a:p>
          <a:p>
            <a:pPr lvl="1"/>
            <a:r>
              <a:rPr lang="en-US" sz="2000" dirty="0" smtClean="0"/>
              <a:t>Optional Firewall</a:t>
            </a:r>
          </a:p>
          <a:p>
            <a:r>
              <a:rPr lang="en-US" sz="2400" dirty="0" smtClean="0"/>
              <a:t>Example Applications</a:t>
            </a:r>
          </a:p>
          <a:p>
            <a:pPr lvl="1"/>
            <a:r>
              <a:rPr lang="en-US" sz="2000" dirty="0" smtClean="0"/>
              <a:t>A-B </a:t>
            </a:r>
            <a:r>
              <a:rPr lang="en-US" sz="2000" dirty="0"/>
              <a:t>upgrades of HMI’s, drives</a:t>
            </a:r>
          </a:p>
          <a:p>
            <a:pPr lvl="1"/>
            <a:r>
              <a:rPr lang="en-US" sz="2000" dirty="0" smtClean="0"/>
              <a:t>Oil &amp; Gas</a:t>
            </a:r>
            <a:r>
              <a:rPr lang="en-US" sz="1800" dirty="0" smtClean="0"/>
              <a:t>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Modbus serial to Ethernet,	                                                 CAN/J1939 to ModbusTCP)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86000"/>
            <a:ext cx="3657600" cy="3138015"/>
          </a:xfrm>
        </p:spPr>
      </p:pic>
      <p:sp>
        <p:nvSpPr>
          <p:cNvPr id="6" name="TextBox 5"/>
          <p:cNvSpPr txBox="1"/>
          <p:nvPr/>
        </p:nvSpPr>
        <p:spPr>
          <a:xfrm>
            <a:off x="6019800" y="548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Toyota Stamping Press Gateway Application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Estrangelo Edessa" pitchFamily="66" charset="0"/>
              <a:cs typeface="Estrangelo Edess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89922"/>
            <a:ext cx="7543800" cy="882277"/>
          </a:xfrm>
        </p:spPr>
        <p:txBody>
          <a:bodyPr>
            <a:noAutofit/>
          </a:bodyPr>
          <a:lstStyle/>
          <a:p>
            <a:r>
              <a:rPr lang="en-US" dirty="0" smtClean="0"/>
              <a:t>Communication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685800"/>
            <a:ext cx="4252248" cy="4300298"/>
          </a:xfrm>
        </p:spPr>
        <p:txBody>
          <a:bodyPr/>
          <a:lstStyle/>
          <a:p>
            <a:r>
              <a:rPr lang="en-US" dirty="0" smtClean="0"/>
              <a:t>TagWell™</a:t>
            </a:r>
          </a:p>
          <a:p>
            <a:pPr lvl="1"/>
            <a:r>
              <a:rPr lang="en-US" dirty="0" smtClean="0"/>
              <a:t>Remote Management Platform	</a:t>
            </a:r>
          </a:p>
          <a:p>
            <a:r>
              <a:rPr lang="en-US" dirty="0" smtClean="0"/>
              <a:t>Industrial Ethernet Products</a:t>
            </a:r>
          </a:p>
          <a:p>
            <a:pPr lvl="1"/>
            <a:r>
              <a:rPr lang="en-US" dirty="0" smtClean="0"/>
              <a:t>Switches / Routers</a:t>
            </a:r>
          </a:p>
          <a:p>
            <a:pPr lvl="1"/>
            <a:r>
              <a:rPr lang="en-US" dirty="0" smtClean="0"/>
              <a:t>Media converters</a:t>
            </a:r>
          </a:p>
          <a:p>
            <a:pPr lvl="1"/>
            <a:r>
              <a:rPr lang="en-US" dirty="0" smtClean="0"/>
              <a:t>Modems / Wireless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18557" y="2971800"/>
            <a:ext cx="2590800" cy="2248019"/>
            <a:chOff x="5218557" y="3041904"/>
            <a:chExt cx="2590800" cy="224801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3882" y="3041904"/>
              <a:ext cx="1371600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18557" y="4489704"/>
              <a:ext cx="25908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accent1"/>
                  </a:solidFill>
                </a:rPr>
                <a:t>Smart Netbox</a:t>
              </a:r>
            </a:p>
            <a:p>
              <a:pPr algn="ctr"/>
              <a:r>
                <a:rPr lang="en-US" sz="1400" i="1" dirty="0" smtClean="0">
                  <a:solidFill>
                    <a:schemeClr val="accent1"/>
                  </a:solidFill>
                </a:rPr>
                <a:t>Multi-Function Industrial Ethernet Appliance</a:t>
              </a:r>
              <a:endParaRPr lang="en-US" sz="1400" i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01" y="457200"/>
            <a:ext cx="426389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7950"/>
            <a:ext cx="6781800" cy="984250"/>
          </a:xfrm>
        </p:spPr>
        <p:txBody>
          <a:bodyPr/>
          <a:lstStyle/>
          <a:p>
            <a:r>
              <a:rPr lang="en-US" dirty="0" smtClean="0"/>
              <a:t>SoftPLC Web 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550" y="1143000"/>
            <a:ext cx="6877050" cy="3886200"/>
          </a:xfrm>
        </p:spPr>
        <p:txBody>
          <a:bodyPr/>
          <a:lstStyle/>
          <a:p>
            <a:r>
              <a:rPr lang="en-US" dirty="0" smtClean="0"/>
              <a:t>Web Studio is a complete SCADA software product</a:t>
            </a:r>
          </a:p>
          <a:p>
            <a:pPr lvl="1"/>
            <a:r>
              <a:rPr lang="en-US" dirty="0" smtClean="0"/>
              <a:t>Graphics, alarms, trends, reports, database….</a:t>
            </a:r>
          </a:p>
          <a:p>
            <a:pPr lvl="1"/>
            <a:r>
              <a:rPr lang="en-US" dirty="0" smtClean="0"/>
              <a:t>Runs on any Windows environment </a:t>
            </a:r>
            <a:r>
              <a:rPr lang="en-US" sz="1600" i="1" dirty="0" smtClean="0"/>
              <a:t>(mobile thru Server)</a:t>
            </a:r>
          </a:p>
          <a:p>
            <a:pPr lvl="1"/>
            <a:r>
              <a:rPr lang="en-US" dirty="0" smtClean="0"/>
              <a:t>Embedded Linux version </a:t>
            </a:r>
            <a:r>
              <a:rPr lang="en-US" i="1" dirty="0" smtClean="0"/>
              <a:t>(IoTView)</a:t>
            </a:r>
            <a:r>
              <a:rPr lang="en-US" dirty="0" smtClean="0"/>
              <a:t> generates </a:t>
            </a:r>
            <a:r>
              <a:rPr lang="en-US" sz="1800" dirty="0" smtClean="0"/>
              <a:t>HMTL5</a:t>
            </a:r>
            <a:r>
              <a:rPr lang="en-US" dirty="0" smtClean="0"/>
              <a:t> for viewing on any browser, can run in SoftPLC</a:t>
            </a:r>
          </a:p>
          <a:p>
            <a:pPr lvl="1"/>
            <a:r>
              <a:rPr lang="en-US" dirty="0" smtClean="0"/>
              <a:t>Has TagWell driver</a:t>
            </a:r>
          </a:p>
          <a:p>
            <a:r>
              <a:rPr lang="en-US" dirty="0" smtClean="0"/>
              <a:t>Web Studio HMI’s</a:t>
            </a:r>
          </a:p>
          <a:p>
            <a:pPr lvl="1"/>
            <a:r>
              <a:rPr lang="en-US" dirty="0" smtClean="0"/>
              <a:t>Panel-PC’s w/ Web Studio runtime pre-loaded</a:t>
            </a:r>
          </a:p>
          <a:p>
            <a:pPr lvl="2"/>
            <a:r>
              <a:rPr lang="en-US" dirty="0" smtClean="0"/>
              <a:t>Many sizes/models available, including “Headless”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13995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7150" y="609600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accent1"/>
                </a:solidFill>
              </a:rPr>
              <a:t>SCADA=Supervisory Control and Data Acquisition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1771650" cy="166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3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SoftPLC PAC’s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Universal Features/Functions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3206"/>
            <a:ext cx="23780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17648"/>
            <a:ext cx="20002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2400"/>
            <a:ext cx="914400" cy="915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86655"/>
            <a:ext cx="1321532" cy="14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6781800" cy="990600"/>
          </a:xfrm>
        </p:spPr>
        <p:txBody>
          <a:bodyPr/>
          <a:lstStyle/>
          <a:p>
            <a:r>
              <a:rPr lang="en-US" dirty="0" smtClean="0"/>
              <a:t>“What is a SoftPLC?”</a:t>
            </a:r>
            <a:endParaRPr lang="en-US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4419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SoftPLC </a:t>
            </a:r>
            <a:r>
              <a:rPr lang="en-GB" dirty="0" smtClean="0"/>
              <a:t>is embedded control software that turns </a:t>
            </a:r>
            <a:r>
              <a:rPr lang="en-GB" dirty="0"/>
              <a:t>an industrial computer into an open architecture </a:t>
            </a:r>
            <a:r>
              <a:rPr lang="en-GB" dirty="0" smtClean="0"/>
              <a:t>controller </a:t>
            </a:r>
            <a:endParaRPr lang="en-GB" dirty="0"/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First “PAC” </a:t>
            </a:r>
            <a:r>
              <a:rPr lang="en-GB" sz="1800" i="1" dirty="0"/>
              <a:t>(Programmable Automation Controller)</a:t>
            </a:r>
            <a:r>
              <a:rPr lang="en-GB" sz="1800" dirty="0"/>
              <a:t> </a:t>
            </a:r>
            <a:r>
              <a:rPr lang="en-GB" dirty="0"/>
              <a:t>on the </a:t>
            </a:r>
            <a:r>
              <a:rPr lang="en-GB" dirty="0" smtClean="0"/>
              <a:t>market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Features </a:t>
            </a:r>
            <a:r>
              <a:rPr lang="en-GB" dirty="0"/>
              <a:t>of </a:t>
            </a:r>
            <a:r>
              <a:rPr lang="en-GB" dirty="0" smtClean="0"/>
              <a:t>PLC’s</a:t>
            </a:r>
            <a:r>
              <a:rPr lang="en-GB" sz="1800" i="1" dirty="0" smtClean="0"/>
              <a:t> </a:t>
            </a:r>
            <a:r>
              <a:rPr lang="en-GB" sz="1800" i="1" dirty="0"/>
              <a:t>(I/O control, PID)</a:t>
            </a:r>
            <a:r>
              <a:rPr lang="en-GB" sz="1800" dirty="0">
                <a:solidFill>
                  <a:srgbClr val="C00000"/>
                </a:solidFill>
              </a:rPr>
              <a:t> </a:t>
            </a:r>
            <a:r>
              <a:rPr lang="en-GB" sz="1800" u="sng" dirty="0">
                <a:solidFill>
                  <a:srgbClr val="C00000"/>
                </a:solidFill>
              </a:rPr>
              <a:t>PLUS</a:t>
            </a:r>
            <a:r>
              <a:rPr lang="en-GB" dirty="0"/>
              <a:t> </a:t>
            </a:r>
            <a:r>
              <a:rPr lang="en-GB" dirty="0" smtClean="0"/>
              <a:t>computers </a:t>
            </a:r>
            <a:r>
              <a:rPr lang="en-GB" sz="1800" i="1" dirty="0"/>
              <a:t>(flexibility, networking, speed)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Runs </a:t>
            </a:r>
            <a:r>
              <a:rPr lang="en-GB" dirty="0"/>
              <a:t>on dedicated “headless” </a:t>
            </a:r>
            <a:r>
              <a:rPr lang="en-GB" dirty="0" smtClean="0"/>
              <a:t>computer </a:t>
            </a:r>
            <a:r>
              <a:rPr lang="en-GB" sz="1800" i="1" dirty="0" smtClean="0"/>
              <a:t>(</a:t>
            </a:r>
            <a:r>
              <a:rPr lang="en-GB" sz="1800" i="1" dirty="0" err="1"/>
              <a:t>eg</a:t>
            </a:r>
            <a:r>
              <a:rPr lang="en-GB" sz="1800" i="1" dirty="0"/>
              <a:t>: no </a:t>
            </a:r>
            <a:r>
              <a:rPr lang="en-GB" sz="1800" i="1" dirty="0" smtClean="0"/>
              <a:t>monitor, mouse…)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Modelled </a:t>
            </a:r>
            <a:r>
              <a:rPr lang="en-GB" dirty="0"/>
              <a:t>after </a:t>
            </a:r>
            <a:r>
              <a:rPr lang="en-GB" dirty="0" smtClean="0"/>
              <a:t>Allen-Bradley PLC’s </a:t>
            </a:r>
            <a:r>
              <a:rPr lang="en-GB" sz="1600" i="1" dirty="0" smtClean="0"/>
              <a:t>(Rockwell Automation)</a:t>
            </a:r>
            <a:endParaRPr lang="en-GB" sz="1600" i="1" dirty="0"/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~70</a:t>
            </a:r>
            <a:r>
              <a:rPr lang="en-GB" dirty="0"/>
              <a:t>% of installed PLC base in Americas is </a:t>
            </a:r>
            <a:r>
              <a:rPr lang="en-GB" dirty="0" smtClean="0"/>
              <a:t>A-B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Gateway </a:t>
            </a:r>
            <a:r>
              <a:rPr lang="en-GB" dirty="0" smtClean="0"/>
              <a:t>from </a:t>
            </a:r>
            <a:r>
              <a:rPr lang="en-GB" dirty="0"/>
              <a:t>A-B </a:t>
            </a:r>
            <a:r>
              <a:rPr lang="en-GB" dirty="0" smtClean="0"/>
              <a:t>to </a:t>
            </a:r>
            <a:r>
              <a:rPr lang="en-GB" dirty="0"/>
              <a:t>other vendor’s </a:t>
            </a:r>
            <a:r>
              <a:rPr lang="en-GB" dirty="0" smtClean="0"/>
              <a:t>equipment or the cloud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Provides </a:t>
            </a:r>
            <a:r>
              <a:rPr lang="en-GB" dirty="0"/>
              <a:t>A-B users an easy, affordable upgrade </a:t>
            </a:r>
            <a:r>
              <a:rPr lang="en-GB" dirty="0" smtClean="0"/>
              <a:t>path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28" y="4635500"/>
            <a:ext cx="2592604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2" fill="hold">
                <p:stCondLst>
                  <p:cond delay="0"/>
                </p:stCondLst>
                <p:childTnLst>
                  <p:animEffect transition="in" filter="box(out)">
                    <p:cBhvr>
                      <p:cTn id="53" dur="1000"/>
                      <p:tgtEl>
                        <p:sldTgt/>
                      </p:tgtEl>
                    </p:cBhvr>
                  </p:animEffect>
                </p:childTnLst>
              </p:cTn>
            </p:par>
          </p:childTnLst>
        </p:cTn>
      </p:par>
    </p:tnLst>
    <p:bldLst>
      <p:bldP spid="2560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97153"/>
            <a:ext cx="2228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7696200" cy="914400"/>
          </a:xfrm>
        </p:spPr>
        <p:txBody>
          <a:bodyPr/>
          <a:lstStyle/>
          <a:p>
            <a:r>
              <a:rPr lang="en-US" dirty="0" smtClean="0"/>
              <a:t>SoftPLC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609601"/>
            <a:ext cx="4267200" cy="3767328"/>
          </a:xfrm>
        </p:spPr>
        <p:txBody>
          <a:bodyPr/>
          <a:lstStyle/>
          <a:p>
            <a:r>
              <a:rPr lang="en-US" dirty="0" smtClean="0"/>
              <a:t>Managed Switch / Router</a:t>
            </a:r>
          </a:p>
          <a:p>
            <a:r>
              <a:rPr lang="en-US" dirty="0" smtClean="0"/>
              <a:t>Embedded Firewall / VPN</a:t>
            </a:r>
          </a:p>
          <a:p>
            <a:pPr lvl="1"/>
            <a:r>
              <a:rPr lang="en-US" dirty="0" smtClean="0"/>
              <a:t>Firmware Option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1"/>
            <a:ext cx="22288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16" y="1981200"/>
            <a:ext cx="830215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36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3276600"/>
            <a:ext cx="8534400" cy="2667000"/>
          </a:xfrm>
        </p:spPr>
        <p:txBody>
          <a:bodyPr/>
          <a:lstStyle/>
          <a:p>
            <a:r>
              <a:rPr lang="en-US" dirty="0" smtClean="0"/>
              <a:t>Remote Access Switch</a:t>
            </a:r>
          </a:p>
          <a:p>
            <a:pPr lvl="1"/>
            <a:r>
              <a:rPr lang="en-US" dirty="0" smtClean="0"/>
              <a:t>Internal phone modem supports dial-in &amp; -out simultaneously</a:t>
            </a:r>
          </a:p>
          <a:p>
            <a:pPr lvl="1"/>
            <a:r>
              <a:rPr lang="en-US" dirty="0" smtClean="0"/>
              <a:t>With external modems, cell/satellite or other supported</a:t>
            </a:r>
          </a:p>
          <a:p>
            <a:pPr lvl="1"/>
            <a:r>
              <a:rPr lang="en-US" dirty="0" smtClean="0"/>
              <a:t>Access </a:t>
            </a:r>
            <a:r>
              <a:rPr lang="en-US" dirty="0"/>
              <a:t>SoftPLC logic/firmware/other files</a:t>
            </a:r>
          </a:p>
          <a:p>
            <a:pPr lvl="1"/>
            <a:r>
              <a:rPr lang="en-US" dirty="0"/>
              <a:t>Access any device connected to Ethernet ports</a:t>
            </a:r>
          </a:p>
          <a:p>
            <a:pPr lvl="1"/>
            <a:r>
              <a:rPr lang="en-US" dirty="0"/>
              <a:t>Send </a:t>
            </a:r>
            <a:r>
              <a:rPr lang="en-US" dirty="0" smtClean="0"/>
              <a:t>alarms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199"/>
            <a:ext cx="6557963" cy="273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57" y="443203"/>
            <a:ext cx="6593205" cy="275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0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533400"/>
            <a:ext cx="5257800" cy="5452872"/>
          </a:xfrm>
        </p:spPr>
        <p:txBody>
          <a:bodyPr/>
          <a:lstStyle/>
          <a:p>
            <a:r>
              <a:rPr lang="en-US" dirty="0" smtClean="0"/>
              <a:t>Data / Event Logger</a:t>
            </a:r>
          </a:p>
          <a:p>
            <a:pPr lvl="1"/>
            <a:r>
              <a:rPr lang="en-US" dirty="0" smtClean="0"/>
              <a:t>Log to internal Compact Flash or any external disk</a:t>
            </a:r>
            <a:r>
              <a:rPr lang="en-US" sz="1800" dirty="0" smtClean="0"/>
              <a:t> </a:t>
            </a:r>
            <a:r>
              <a:rPr lang="en-US" sz="1600" i="1" dirty="0" smtClean="0"/>
              <a:t>(incl. network drives)</a:t>
            </a:r>
          </a:p>
          <a:p>
            <a:pPr lvl="1"/>
            <a:r>
              <a:rPr lang="en-US" dirty="0" smtClean="0"/>
              <a:t>CSV, compressed binary or other file formats</a:t>
            </a:r>
          </a:p>
          <a:p>
            <a:pPr lvl="1"/>
            <a:r>
              <a:rPr lang="en-US" dirty="0" smtClean="0"/>
              <a:t>Multiple file access options</a:t>
            </a:r>
          </a:p>
          <a:p>
            <a:r>
              <a:rPr lang="en-US" dirty="0" smtClean="0"/>
              <a:t>Alarm Notification</a:t>
            </a:r>
          </a:p>
          <a:p>
            <a:pPr lvl="1"/>
            <a:r>
              <a:rPr lang="en-US" dirty="0" smtClean="0"/>
              <a:t>Email / Text</a:t>
            </a:r>
          </a:p>
          <a:p>
            <a:r>
              <a:rPr lang="en-US" dirty="0" smtClean="0"/>
              <a:t>Reporting</a:t>
            </a:r>
          </a:p>
          <a:p>
            <a:pPr lvl="1"/>
            <a:r>
              <a:rPr lang="en-US" dirty="0" smtClean="0"/>
              <a:t>Read/Write to disk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recipes, reports)</a:t>
            </a:r>
          </a:p>
          <a:p>
            <a:pPr lvl="1"/>
            <a:r>
              <a:rPr lang="en-US" dirty="0" smtClean="0"/>
              <a:t>Email attachments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log file, production report)</a:t>
            </a:r>
            <a:endParaRPr lang="en-US" sz="1600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1183537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73" y="152400"/>
            <a:ext cx="14859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26819"/>
            <a:ext cx="1112520" cy="111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72" y="1520607"/>
            <a:ext cx="1143000" cy="125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938173" y="1143000"/>
            <a:ext cx="742950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81123" y="1143000"/>
            <a:ext cx="376277" cy="3276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47" y="4462272"/>
            <a:ext cx="24574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743200"/>
            <a:ext cx="7620000" cy="2237626"/>
          </a:xfrm>
        </p:spPr>
        <p:txBody>
          <a:bodyPr/>
          <a:lstStyle/>
          <a:p>
            <a:r>
              <a:rPr lang="en-US" dirty="0" smtClean="0"/>
              <a:t>Protocol Converter / Communications Gateway</a:t>
            </a:r>
          </a:p>
          <a:p>
            <a:pPr lvl="1"/>
            <a:r>
              <a:rPr lang="en-US" dirty="0" smtClean="0"/>
              <a:t>Up to 16 protocols simultaneously</a:t>
            </a:r>
          </a:p>
          <a:p>
            <a:pPr lvl="1"/>
            <a:r>
              <a:rPr lang="en-US" dirty="0" smtClean="0"/>
              <a:t>No limit on data words</a:t>
            </a:r>
          </a:p>
          <a:p>
            <a:r>
              <a:rPr lang="en-US" dirty="0" smtClean="0"/>
              <a:t>Example Application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5638800" cy="226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4395788" cy="218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0" y="3276600"/>
            <a:ext cx="7543800" cy="1676400"/>
          </a:xfrm>
        </p:spPr>
        <p:txBody>
          <a:bodyPr/>
          <a:lstStyle/>
          <a:p>
            <a:r>
              <a:rPr lang="en-US" dirty="0" smtClean="0"/>
              <a:t>Company overview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38200" y="1219200"/>
            <a:ext cx="74676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  <a:effectLst>
            <a:glow rad="101600">
              <a:schemeClr val="accent3">
                <a:lumMod val="20000"/>
                <a:lumOff val="80000"/>
                <a:alpha val="2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1983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74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1988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28561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0579" y="1428750"/>
            <a:ext cx="492443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Tele-Denken formed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2179" y="1428750"/>
            <a:ext cx="492443" cy="838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1st Release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4179" y="1352550"/>
            <a:ext cx="492443" cy="990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Name change  to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1979" y="131445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Linux Version  SoftPLC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3340" y="131445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SmartBoard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7779" y="131445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SoftPLC version of Web Studio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6179" y="131445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Tealware I/O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14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1996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530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3716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1985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06379" y="1181100"/>
            <a:ext cx="492443" cy="13335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1st Release TOPDOC/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SoftWires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84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83179" y="131445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TagWell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92779" y="131445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Micro SoftPLC 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757237"/>
            <a:ext cx="7620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02379" y="1314450"/>
            <a:ext cx="492443" cy="1066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IoTView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released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199" y="381000"/>
            <a:ext cx="5562601" cy="5181601"/>
          </a:xfrm>
        </p:spPr>
        <p:txBody>
          <a:bodyPr/>
          <a:lstStyle/>
          <a:p>
            <a:r>
              <a:rPr lang="en-US" dirty="0" smtClean="0"/>
              <a:t>PLC / PAC / RTU</a:t>
            </a:r>
          </a:p>
          <a:p>
            <a:pPr lvl="1"/>
            <a:r>
              <a:rPr lang="en-US" dirty="0" smtClean="0"/>
              <a:t>Controller logic </a:t>
            </a:r>
            <a:r>
              <a:rPr lang="en-US" sz="1800" i="1" dirty="0" smtClean="0"/>
              <a:t>(ladder, function blocks ….)</a:t>
            </a:r>
          </a:p>
          <a:p>
            <a:pPr lvl="1"/>
            <a:r>
              <a:rPr lang="en-US" dirty="0" smtClean="0"/>
              <a:t>“Unlimited” Data Registers</a:t>
            </a:r>
          </a:p>
          <a:p>
            <a:pPr lvl="1"/>
            <a:r>
              <a:rPr lang="en-US" dirty="0" smtClean="0"/>
              <a:t>I/O control over 20K points</a:t>
            </a:r>
          </a:p>
          <a:p>
            <a:pPr lvl="2"/>
            <a:r>
              <a:rPr lang="en-US" dirty="0" smtClean="0"/>
              <a:t>Select from hundreds of I/O and device vendors</a:t>
            </a:r>
          </a:p>
          <a:p>
            <a:pPr lvl="1"/>
            <a:r>
              <a:rPr lang="en-US" dirty="0" smtClean="0"/>
              <a:t>Communications - Multiple networks/ protocols supported</a:t>
            </a:r>
          </a:p>
          <a:p>
            <a:pPr lvl="2"/>
            <a:r>
              <a:rPr lang="en-US" dirty="0" smtClean="0"/>
              <a:t>Any </a:t>
            </a:r>
            <a:r>
              <a:rPr lang="en-US" dirty="0"/>
              <a:t>HMI / SCADA / </a:t>
            </a:r>
            <a:r>
              <a:rPr lang="en-US" dirty="0" smtClean="0"/>
              <a:t>DCS</a:t>
            </a:r>
          </a:p>
          <a:p>
            <a:pPr lvl="2"/>
            <a:r>
              <a:rPr lang="en-US" dirty="0" smtClean="0"/>
              <a:t>Other PLCs/PACs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1828800" cy="553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1905000" cy="19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2487500"/>
            <a:ext cx="7715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31" y="457200"/>
            <a:ext cx="6953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09210"/>
            <a:ext cx="17240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0"/>
            <a:ext cx="1371600" cy="75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16" y="4038599"/>
            <a:ext cx="660530" cy="128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30" y="3025663"/>
            <a:ext cx="1978497" cy="14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" y="3429000"/>
            <a:ext cx="8077200" cy="2700528"/>
          </a:xfrm>
        </p:spPr>
        <p:txBody>
          <a:bodyPr/>
          <a:lstStyle/>
          <a:p>
            <a:r>
              <a:rPr lang="en-US" dirty="0" smtClean="0"/>
              <a:t>IoT - Remote Monitoring &amp; Control via the Cloud</a:t>
            </a:r>
          </a:p>
          <a:p>
            <a:pPr lvl="1"/>
            <a:r>
              <a:rPr lang="en-US" dirty="0" smtClean="0"/>
              <a:t>TagWell accessed from any SoftPLC via a free loadable function block</a:t>
            </a:r>
          </a:p>
          <a:p>
            <a:pPr lvl="1"/>
            <a:r>
              <a:rPr lang="en-US" dirty="0" smtClean="0"/>
              <a:t>SoftPLC Remotes can be gateway to other vendor’s equipment and/or controllers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1"/>
            <a:ext cx="5181600" cy="286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4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38826"/>
            <a:ext cx="5181600" cy="28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64874"/>
            <a:ext cx="6037346" cy="5106890"/>
          </a:xfrm>
        </p:spPr>
        <p:txBody>
          <a:bodyPr/>
          <a:lstStyle/>
          <a:p>
            <a:r>
              <a:rPr lang="en-US" dirty="0" smtClean="0"/>
              <a:t>“Virtual” HMI to Web Browser</a:t>
            </a:r>
          </a:p>
          <a:p>
            <a:pPr lvl="1"/>
            <a:r>
              <a:rPr lang="en-US" dirty="0" smtClean="0"/>
              <a:t>Embedded Web Studio </a:t>
            </a:r>
            <a:r>
              <a:rPr lang="en-US" sz="2000" i="1" dirty="0" smtClean="0"/>
              <a:t>IoTView</a:t>
            </a:r>
            <a:r>
              <a:rPr lang="en-US" dirty="0" smtClean="0"/>
              <a:t> runtime</a:t>
            </a:r>
          </a:p>
          <a:p>
            <a:pPr lvl="1"/>
            <a:r>
              <a:rPr lang="en-US" dirty="0" smtClean="0"/>
              <a:t>TagWell</a:t>
            </a:r>
          </a:p>
          <a:p>
            <a:pPr lvl="1"/>
            <a:r>
              <a:rPr lang="en-US" dirty="0"/>
              <a:t>Embedded Web </a:t>
            </a:r>
            <a:r>
              <a:rPr lang="en-US" dirty="0" smtClean="0"/>
              <a:t>Server</a:t>
            </a:r>
          </a:p>
          <a:p>
            <a:pPr lvl="2"/>
            <a:r>
              <a:rPr lang="en-US" dirty="0" smtClean="0"/>
              <a:t>Web </a:t>
            </a:r>
            <a:r>
              <a:rPr lang="en-US" dirty="0"/>
              <a:t>pages can be same as </a:t>
            </a:r>
            <a:r>
              <a:rPr lang="en-US" dirty="0" smtClean="0"/>
              <a:t>in TagWell</a:t>
            </a:r>
          </a:p>
          <a:p>
            <a:r>
              <a:rPr lang="en-US" dirty="0" smtClean="0"/>
              <a:t>Any Ethernet/Internet connection</a:t>
            </a:r>
          </a:p>
          <a:p>
            <a:pPr lvl="1"/>
            <a:r>
              <a:rPr lang="en-US" dirty="0" smtClean="0"/>
              <a:t>Wired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 / Bluetooth</a:t>
            </a:r>
          </a:p>
          <a:p>
            <a:pPr lvl="1"/>
            <a:r>
              <a:rPr lang="en-US" dirty="0" smtClean="0"/>
              <a:t>Cellular</a:t>
            </a:r>
          </a:p>
          <a:p>
            <a:pPr lvl="1"/>
            <a:r>
              <a:rPr lang="en-US" dirty="0" smtClean="0"/>
              <a:t>Satellite / VHF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73" y="2133600"/>
            <a:ext cx="739378" cy="15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43" y="533400"/>
            <a:ext cx="1539457" cy="118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46" y="5029200"/>
            <a:ext cx="2420854" cy="176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03" y="1714411"/>
            <a:ext cx="938798" cy="134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172200" y="2603550"/>
            <a:ext cx="152400" cy="1270209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553200" y="1802982"/>
            <a:ext cx="762000" cy="457200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60" y="609600"/>
            <a:ext cx="72690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6477000" y="1414463"/>
            <a:ext cx="114300" cy="845720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535653" y="2488782"/>
            <a:ext cx="1160547" cy="229537"/>
          </a:xfrm>
          <a:prstGeom prst="straightConnector1">
            <a:avLst/>
          </a:prstGeom>
          <a:ln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9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6361"/>
            <a:ext cx="374107" cy="126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03149"/>
            <a:ext cx="870987" cy="164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4546285"/>
            <a:ext cx="3539218" cy="141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27" y="4953000"/>
            <a:ext cx="2991307" cy="11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2999415" cy="165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91" y="2732242"/>
            <a:ext cx="1679774" cy="129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46" y="435472"/>
            <a:ext cx="938953" cy="134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5416" y="587872"/>
            <a:ext cx="1920416" cy="5812928"/>
            <a:chOff x="-15416" y="587872"/>
            <a:chExt cx="1920416" cy="5812928"/>
          </a:xfrm>
        </p:grpSpPr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416" y="587872"/>
              <a:ext cx="1920416" cy="581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7" y="2036350"/>
              <a:ext cx="1440658" cy="2686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14" y="1591342"/>
            <a:ext cx="1262062" cy="74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38" y="2104295"/>
            <a:ext cx="1920684" cy="278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0" y="508905"/>
            <a:ext cx="3051379" cy="127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Models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7620000" cy="914400"/>
          </a:xfrm>
        </p:spPr>
        <p:txBody>
          <a:bodyPr/>
          <a:lstStyle/>
          <a:p>
            <a:r>
              <a:rPr lang="en-US" dirty="0" smtClean="0"/>
              <a:t>For SoftPLC’s &amp; Gateways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6900"/>
            <a:ext cx="60420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90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9118"/>
            <a:ext cx="1524000" cy="16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410201"/>
            <a:ext cx="4648200" cy="838199"/>
          </a:xfrm>
        </p:spPr>
        <p:txBody>
          <a:bodyPr/>
          <a:lstStyle/>
          <a:p>
            <a:r>
              <a:rPr lang="en-US" dirty="0" smtClean="0"/>
              <a:t>Micro SoftPLC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696200" cy="3886200"/>
          </a:xfrm>
        </p:spPr>
        <p:txBody>
          <a:bodyPr/>
          <a:lstStyle/>
          <a:p>
            <a:r>
              <a:rPr lang="en-US" dirty="0" smtClean="0"/>
              <a:t>Small physical size</a:t>
            </a:r>
          </a:p>
          <a:p>
            <a:pPr lvl="1"/>
            <a:r>
              <a:rPr lang="en-US" dirty="0" smtClean="0"/>
              <a:t>Available w/ DIN-mount enclosure or as board-level product</a:t>
            </a:r>
          </a:p>
          <a:p>
            <a:pPr lvl="1"/>
            <a:r>
              <a:rPr lang="en-US" dirty="0" smtClean="0"/>
              <a:t>Extended temperature version available</a:t>
            </a:r>
            <a:r>
              <a:rPr lang="en-US" sz="1600" i="1" dirty="0" smtClean="0"/>
              <a:t> (-40~85oC)</a:t>
            </a:r>
          </a:p>
          <a:p>
            <a:r>
              <a:rPr lang="en-US" dirty="0" smtClean="0"/>
              <a:t>Low </a:t>
            </a:r>
            <a:r>
              <a:rPr lang="en-US" dirty="0"/>
              <a:t>power </a:t>
            </a:r>
            <a:r>
              <a:rPr lang="en-US" sz="1800" dirty="0"/>
              <a:t>(</a:t>
            </a:r>
            <a:r>
              <a:rPr lang="en-US" sz="1800" i="1" dirty="0"/>
              <a:t>ideal for battery/solar powered installations</a:t>
            </a:r>
            <a:r>
              <a:rPr lang="en-US" sz="1800" i="1" dirty="0" smtClean="0"/>
              <a:t>)</a:t>
            </a:r>
            <a:endParaRPr lang="en-US" sz="1800" dirty="0" smtClean="0"/>
          </a:p>
          <a:p>
            <a:r>
              <a:rPr lang="en-US" dirty="0" smtClean="0"/>
              <a:t>I/O/Network Options</a:t>
            </a:r>
          </a:p>
          <a:p>
            <a:pPr lvl="1"/>
            <a:r>
              <a:rPr lang="en-US" dirty="0" smtClean="0"/>
              <a:t>USB</a:t>
            </a:r>
          </a:p>
          <a:p>
            <a:pPr lvl="1"/>
            <a:r>
              <a:rPr lang="en-US" dirty="0" smtClean="0"/>
              <a:t>Ethernet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eg</a:t>
            </a:r>
            <a:r>
              <a:rPr lang="en-US" sz="1800" i="1" dirty="0" smtClean="0"/>
              <a:t>: ModbusTCP)</a:t>
            </a:r>
          </a:p>
          <a:p>
            <a:pPr lvl="1"/>
            <a:r>
              <a:rPr lang="en-US" dirty="0" smtClean="0"/>
              <a:t>Serial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eg</a:t>
            </a:r>
            <a:r>
              <a:rPr lang="en-US" sz="1800" i="1" dirty="0" smtClean="0"/>
              <a:t>: Modbus)</a:t>
            </a:r>
          </a:p>
          <a:p>
            <a:pPr lvl="1"/>
            <a:r>
              <a:rPr lang="en-US" dirty="0"/>
              <a:t>Direct-Mount I/O </a:t>
            </a:r>
            <a:r>
              <a:rPr lang="en-US" dirty="0" smtClean="0"/>
              <a:t>boards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0"/>
            <a:ext cx="178256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1" y="3420192"/>
            <a:ext cx="3035289" cy="190635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28899"/>
            <a:ext cx="1372179" cy="16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772400" cy="914400"/>
          </a:xfrm>
        </p:spPr>
        <p:txBody>
          <a:bodyPr/>
          <a:lstStyle/>
          <a:p>
            <a:r>
              <a:rPr lang="en-US" dirty="0" smtClean="0"/>
              <a:t>Smart SoftPLC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457200"/>
            <a:ext cx="8077200" cy="4876800"/>
          </a:xfrm>
        </p:spPr>
        <p:txBody>
          <a:bodyPr/>
          <a:lstStyle/>
          <a:p>
            <a:r>
              <a:rPr lang="en-US" dirty="0" smtClean="0"/>
              <a:t>DIN-rail or panel mount</a:t>
            </a:r>
          </a:p>
          <a:p>
            <a:r>
              <a:rPr lang="en-US" dirty="0" smtClean="0"/>
              <a:t>Built-in 4-port managed Ethernet switch</a:t>
            </a:r>
          </a:p>
          <a:p>
            <a:pPr lvl="1"/>
            <a:r>
              <a:rPr lang="en-US" sz="1800" dirty="0" smtClean="0"/>
              <a:t>(2) IP interfaces for routing capability</a:t>
            </a:r>
          </a:p>
          <a:p>
            <a:r>
              <a:rPr lang="en-US" dirty="0" smtClean="0"/>
              <a:t>(6) serial ports</a:t>
            </a:r>
          </a:p>
          <a:p>
            <a:pPr lvl="1"/>
            <a:r>
              <a:rPr lang="en-US" sz="1800" dirty="0" smtClean="0"/>
              <a:t>(4) RS-232 ports</a:t>
            </a:r>
          </a:p>
          <a:p>
            <a:pPr lvl="1"/>
            <a:r>
              <a:rPr lang="en-US" sz="1800" dirty="0" smtClean="0"/>
              <a:t>(1) RS-485 2-wire port </a:t>
            </a:r>
            <a:r>
              <a:rPr lang="en-US" sz="1600" i="1" dirty="0" smtClean="0"/>
              <a:t>(option to factory re-configure as A-B RIO/DH+)</a:t>
            </a:r>
          </a:p>
          <a:p>
            <a:pPr lvl="1"/>
            <a:r>
              <a:rPr lang="en-US" sz="1800" dirty="0" smtClean="0"/>
              <a:t>(1) factory configurable serial RJ11 port</a:t>
            </a:r>
            <a:r>
              <a:rPr lang="en-US" sz="1600" dirty="0" smtClean="0"/>
              <a:t> </a:t>
            </a:r>
            <a:r>
              <a:rPr lang="en-US" sz="1600" i="1" dirty="0" smtClean="0"/>
              <a:t>(2/4 wire RS-485, A-B RIO, A-B DH+, CAN/J1939)</a:t>
            </a:r>
          </a:p>
          <a:p>
            <a:r>
              <a:rPr lang="en-US" dirty="0" smtClean="0"/>
              <a:t>New version under development will add</a:t>
            </a:r>
          </a:p>
          <a:p>
            <a:pPr lvl="1"/>
            <a:r>
              <a:rPr lang="en-US" sz="1800" dirty="0" smtClean="0"/>
              <a:t>(</a:t>
            </a:r>
            <a:r>
              <a:rPr lang="en-US" sz="1800" dirty="0"/>
              <a:t>3) USB ports</a:t>
            </a:r>
          </a:p>
          <a:p>
            <a:pPr lvl="1"/>
            <a:r>
              <a:rPr lang="en-US" sz="1800" dirty="0"/>
              <a:t>Wireless / Zigbee / Bluetooth</a:t>
            </a:r>
          </a:p>
          <a:p>
            <a:endParaRPr lang="en-US" sz="1800" i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72" y="-76199"/>
            <a:ext cx="272132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181600"/>
            <a:ext cx="6781800" cy="990600"/>
          </a:xfrm>
        </p:spPr>
        <p:txBody>
          <a:bodyPr/>
          <a:lstStyle/>
          <a:p>
            <a:r>
              <a:rPr lang="en-US" dirty="0" smtClean="0"/>
              <a:t>Smart SoftPLC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57200"/>
            <a:ext cx="8153400" cy="4572000"/>
          </a:xfrm>
        </p:spPr>
        <p:txBody>
          <a:bodyPr/>
          <a:lstStyle/>
          <a:p>
            <a:r>
              <a:rPr lang="en-US" dirty="0" smtClean="0"/>
              <a:t>Selectable I/O interfaces</a:t>
            </a:r>
          </a:p>
          <a:p>
            <a:pPr lvl="1"/>
            <a:r>
              <a:rPr lang="en-US" dirty="0" smtClean="0"/>
              <a:t>Local Tealware Interfaces</a:t>
            </a:r>
          </a:p>
          <a:p>
            <a:pPr lvl="2"/>
            <a:r>
              <a:rPr lang="en-US" dirty="0" smtClean="0"/>
              <a:t>Backplane3 supports 3 modules mounted onto CPU</a:t>
            </a:r>
          </a:p>
          <a:p>
            <a:pPr lvl="2"/>
            <a:r>
              <a:rPr lang="en-US" dirty="0" smtClean="0"/>
              <a:t>LocalPorts supports up to 12 Tealware racks</a:t>
            </a:r>
          </a:p>
          <a:p>
            <a:pPr lvl="1"/>
            <a:r>
              <a:rPr lang="en-US" dirty="0" smtClean="0"/>
              <a:t>Remote I/O</a:t>
            </a:r>
          </a:p>
          <a:p>
            <a:pPr lvl="2"/>
            <a:r>
              <a:rPr lang="en-US" dirty="0" smtClean="0"/>
              <a:t>Ethernet </a:t>
            </a:r>
            <a:r>
              <a:rPr lang="en-US" sz="1600" i="1" dirty="0" smtClean="0"/>
              <a:t>(e.g.: ModbusTCP)</a:t>
            </a:r>
          </a:p>
          <a:p>
            <a:pPr lvl="2"/>
            <a:r>
              <a:rPr lang="en-US" dirty="0" smtClean="0"/>
              <a:t>Serial </a:t>
            </a:r>
            <a:r>
              <a:rPr lang="en-US" sz="1600" i="1" dirty="0" smtClean="0"/>
              <a:t>(e.g.: Modbus)</a:t>
            </a:r>
          </a:p>
          <a:p>
            <a:pPr lvl="2"/>
            <a:r>
              <a:rPr lang="en-US" dirty="0" smtClean="0"/>
              <a:t>A-B RIO</a:t>
            </a:r>
          </a:p>
          <a:p>
            <a:pPr lvl="1"/>
            <a:r>
              <a:rPr lang="en-US" dirty="0" smtClean="0"/>
              <a:t>Bus I/O via PCI-104</a:t>
            </a:r>
            <a:r>
              <a:rPr lang="en-US" sz="1800" i="1" dirty="0" smtClean="0"/>
              <a:t> </a:t>
            </a:r>
            <a:r>
              <a:rPr lang="en-US" sz="1600" i="1" dirty="0" smtClean="0"/>
              <a:t>(e.g.: </a:t>
            </a:r>
            <a:r>
              <a:rPr lang="en-US" sz="1600" i="1" dirty="0" err="1" smtClean="0"/>
              <a:t>ProfiNet</a:t>
            </a:r>
            <a:r>
              <a:rPr lang="en-US" sz="1600" i="1" dirty="0" smtClean="0"/>
              <a:t>, CANOpen )</a:t>
            </a:r>
          </a:p>
          <a:p>
            <a:pPr lvl="1"/>
            <a:r>
              <a:rPr lang="en-US" dirty="0" smtClean="0"/>
              <a:t>Local I/O Boards </a:t>
            </a:r>
            <a:r>
              <a:rPr lang="en-US" sz="1600" i="1" dirty="0" smtClean="0"/>
              <a:t>(under development)</a:t>
            </a:r>
          </a:p>
          <a:p>
            <a:pPr lvl="2"/>
            <a:r>
              <a:rPr lang="en-US" dirty="0" smtClean="0"/>
              <a:t>Combo – 10 DI,8 DO, 6AI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92" y="2286000"/>
            <a:ext cx="1125537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19800" y="1600200"/>
            <a:ext cx="3048000" cy="1143000"/>
            <a:chOff x="6019800" y="1600200"/>
            <a:chExt cx="3048000" cy="1143000"/>
          </a:xfrm>
        </p:grpSpPr>
        <p:pic>
          <p:nvPicPr>
            <p:cNvPr id="1028" name="Picture 4" descr="C:\Users\cindy\Desktop\LocalPort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600200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6019800" y="2057400"/>
              <a:ext cx="1828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6794896" y="0"/>
            <a:ext cx="2120504" cy="1600200"/>
            <a:chOff x="6794896" y="0"/>
            <a:chExt cx="2120504" cy="1600200"/>
          </a:xfrm>
        </p:grpSpPr>
        <p:pic>
          <p:nvPicPr>
            <p:cNvPr id="1026" name="Picture 2" descr="C:\Users\cindy\Desktop\Backplane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4896" y="0"/>
              <a:ext cx="1148954" cy="1148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cindy\Desktop\Backplane3module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324644"/>
              <a:ext cx="1066800" cy="109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6794896" y="1295400"/>
              <a:ext cx="825104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895600" y="3081337"/>
            <a:ext cx="6019800" cy="1338263"/>
            <a:chOff x="2895600" y="3081337"/>
            <a:chExt cx="6019800" cy="1338263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895600" y="3581400"/>
              <a:ext cx="447377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512" y="3081337"/>
              <a:ext cx="1385888" cy="1338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267200" y="4400550"/>
            <a:ext cx="2711797" cy="1264920"/>
            <a:chOff x="4267200" y="4400550"/>
            <a:chExt cx="2711797" cy="126492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17" y="4400550"/>
              <a:ext cx="1363980" cy="1264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4267200" y="4724400"/>
              <a:ext cx="1219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8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257800"/>
            <a:ext cx="7772400" cy="990600"/>
          </a:xfrm>
        </p:spPr>
        <p:txBody>
          <a:bodyPr/>
          <a:lstStyle/>
          <a:p>
            <a:r>
              <a:rPr lang="en-US" dirty="0" err="1" smtClean="0"/>
              <a:t>Hardbook</a:t>
            </a:r>
            <a:r>
              <a:rPr lang="en-US" dirty="0" smtClean="0"/>
              <a:t> SoftPLC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57200"/>
            <a:ext cx="6019800" cy="4149725"/>
          </a:xfrm>
        </p:spPr>
        <p:txBody>
          <a:bodyPr/>
          <a:lstStyle/>
          <a:p>
            <a:r>
              <a:rPr lang="en-US" sz="2800" dirty="0" smtClean="0"/>
              <a:t>Industrial PC’s w/ SoftPLC embedded</a:t>
            </a:r>
          </a:p>
          <a:p>
            <a:pPr lvl="1"/>
            <a:r>
              <a:rPr lang="en-US" sz="2000" dirty="0" smtClean="0"/>
              <a:t>High end processing power</a:t>
            </a:r>
          </a:p>
          <a:p>
            <a:pPr lvl="1"/>
            <a:r>
              <a:rPr lang="en-US" sz="2000" dirty="0" smtClean="0"/>
              <a:t>Class 1, </a:t>
            </a:r>
            <a:r>
              <a:rPr lang="en-US" sz="2000" dirty="0" err="1" smtClean="0"/>
              <a:t>Div</a:t>
            </a:r>
            <a:r>
              <a:rPr lang="en-US" sz="2000" dirty="0" smtClean="0"/>
              <a:t> 2 rating</a:t>
            </a:r>
          </a:p>
          <a:p>
            <a:pPr lvl="1"/>
            <a:r>
              <a:rPr lang="en-US" sz="2000" dirty="0" smtClean="0"/>
              <a:t>“unlimited” options</a:t>
            </a:r>
          </a:p>
          <a:p>
            <a:pPr lvl="1"/>
            <a:r>
              <a:rPr lang="en-US" sz="2000" dirty="0" smtClean="0"/>
              <a:t>Hundreds of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party devices supported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74" y="654424"/>
            <a:ext cx="2030412" cy="22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60" y="3733800"/>
            <a:ext cx="2606226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5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8026320" cy="1524000"/>
          </a:xfrm>
        </p:spPr>
        <p:txBody>
          <a:bodyPr/>
          <a:lstStyle/>
          <a:p>
            <a:r>
              <a:rPr lang="en-US" dirty="0" smtClean="0"/>
              <a:t>SoftPLC &amp; TagWell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018927"/>
            <a:ext cx="7680720" cy="1124054"/>
          </a:xfrm>
        </p:spPr>
        <p:txBody>
          <a:bodyPr/>
          <a:lstStyle/>
          <a:p>
            <a:r>
              <a:rPr lang="en-US" dirty="0" smtClean="0"/>
              <a:t>Remote system monitoring &amp; control, data logging, </a:t>
            </a:r>
          </a:p>
          <a:p>
            <a:r>
              <a:rPr lang="en-US" dirty="0" smtClean="0"/>
              <a:t>alarms via text/email, remote data access &amp; more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60" y="180019"/>
            <a:ext cx="4977071" cy="271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6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2000">
        <p:fade/>
      </p:transition>
    </mc:Choice>
    <mc:Fallback xmlns="">
      <p:transition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Founded in 1983</a:t>
            </a:r>
          </a:p>
          <a:p>
            <a:pPr lvl="1"/>
            <a:r>
              <a:rPr lang="en-US" dirty="0" smtClean="0"/>
              <a:t>By ex-Rockwell Automation /Allen-Bradley employees</a:t>
            </a:r>
          </a:p>
          <a:p>
            <a:pPr lvl="1"/>
            <a:r>
              <a:rPr lang="en-US" dirty="0" smtClean="0"/>
              <a:t>Privately held, Texas Corporation</a:t>
            </a:r>
          </a:p>
          <a:p>
            <a:pPr lvl="1"/>
            <a:r>
              <a:rPr lang="en-US" dirty="0" smtClean="0"/>
              <a:t>US classified as small, woman-owned business</a:t>
            </a:r>
          </a:p>
          <a:p>
            <a:r>
              <a:rPr lang="en-US" dirty="0" smtClean="0"/>
              <a:t>Industrial Automation Product &amp; Software Manufacturer</a:t>
            </a:r>
          </a:p>
          <a:p>
            <a:pPr lvl="1"/>
            <a:r>
              <a:rPr lang="en-US" dirty="0" smtClean="0"/>
              <a:t>Products sold world-wide</a:t>
            </a:r>
          </a:p>
          <a:p>
            <a:r>
              <a:rPr lang="en-US" dirty="0" smtClean="0"/>
              <a:t>Multiple Sales Channels</a:t>
            </a:r>
          </a:p>
          <a:p>
            <a:pPr lvl="1"/>
            <a:r>
              <a:rPr lang="en-US" dirty="0" smtClean="0"/>
              <a:t>Direct</a:t>
            </a:r>
          </a:p>
          <a:p>
            <a:pPr lvl="1"/>
            <a:r>
              <a:rPr lang="en-US" dirty="0" smtClean="0"/>
              <a:t>Industrial distributors &amp; sales reps</a:t>
            </a:r>
          </a:p>
          <a:p>
            <a:pPr lvl="1"/>
            <a:r>
              <a:rPr lang="en-US" dirty="0" smtClean="0"/>
              <a:t>Automation system integrators</a:t>
            </a:r>
          </a:p>
          <a:p>
            <a:pPr lvl="1"/>
            <a:r>
              <a:rPr lang="en-US" dirty="0" smtClean="0"/>
              <a:t>OEM’s</a:t>
            </a:r>
          </a:p>
        </p:txBody>
      </p:sp>
    </p:spTree>
    <p:extLst>
      <p:ext uri="{BB962C8B-B14F-4D97-AF65-F5344CB8AC3E}">
        <p14:creationId xmlns:p14="http://schemas.microsoft.com/office/powerpoint/2010/main" val="41530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6361" y="5054600"/>
            <a:ext cx="6781800" cy="1193037"/>
          </a:xfrm>
        </p:spPr>
        <p:txBody>
          <a:bodyPr/>
          <a:lstStyle/>
          <a:p>
            <a:r>
              <a:rPr lang="en-US" dirty="0" smtClean="0"/>
              <a:t>System Components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41" y="2590800"/>
            <a:ext cx="3824517" cy="236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3770854"/>
            <a:ext cx="3581400" cy="122252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TagWell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public cloud service that provides bi-directional access to and from protected remotes via the internet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8045" y="533400"/>
            <a:ext cx="5943600" cy="177652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SoftPLC Remotes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Devices that communicate to TagWell via a private subnet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cellular)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or public subnet.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SoftPLC Remotes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also perform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I/O control,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log data,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communicate to PLC’s, drives, I/O and other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computers, send email/text messages &amp; more.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21677" y="2688118"/>
            <a:ext cx="898560" cy="2471245"/>
          </a:xfrm>
          <a:prstGeom prst="ellipse">
            <a:avLst/>
          </a:prstGeom>
          <a:solidFill>
            <a:srgbClr val="FF99FF">
              <a:alpha val="26667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81200" y="1679729"/>
            <a:ext cx="426845" cy="83487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581400" y="3942588"/>
            <a:ext cx="1600200" cy="7056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0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5410200"/>
            <a:ext cx="6781800" cy="838200"/>
          </a:xfrm>
        </p:spPr>
        <p:txBody>
          <a:bodyPr/>
          <a:lstStyle/>
          <a:p>
            <a:r>
              <a:rPr lang="en-US" dirty="0" smtClean="0"/>
              <a:t>What is TagWell?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305800" cy="3069408"/>
          </a:xfrm>
        </p:spPr>
        <p:txBody>
          <a:bodyPr>
            <a:normAutofit/>
          </a:bodyPr>
          <a:lstStyle/>
          <a:p>
            <a:r>
              <a:rPr lang="en-US" dirty="0" smtClean="0"/>
              <a:t>TagWell is a </a:t>
            </a:r>
            <a:r>
              <a:rPr lang="en-US" dirty="0"/>
              <a:t>powerful &amp; configurable </a:t>
            </a:r>
            <a:r>
              <a:rPr lang="en-US" u="sng" dirty="0"/>
              <a:t>platform</a:t>
            </a:r>
            <a:r>
              <a:rPr lang="en-US" dirty="0"/>
              <a:t> for </a:t>
            </a:r>
            <a:r>
              <a:rPr lang="en-US" dirty="0" smtClean="0"/>
              <a:t>comprehensive, scalable </a:t>
            </a:r>
            <a:r>
              <a:rPr lang="en-US" dirty="0"/>
              <a:t>remote control system management</a:t>
            </a:r>
          </a:p>
          <a:p>
            <a:pPr lvl="1"/>
            <a:r>
              <a:rPr lang="en-US" sz="2000" dirty="0"/>
              <a:t>Utilizes Internet secure cloud private VPN technologies</a:t>
            </a:r>
          </a:p>
          <a:p>
            <a:r>
              <a:rPr lang="en-US" dirty="0" smtClean="0"/>
              <a:t>TagWell™ provides:</a:t>
            </a:r>
          </a:p>
          <a:p>
            <a:pPr lvl="1"/>
            <a:r>
              <a:rPr lang="en-US" sz="2000" dirty="0" smtClean="0"/>
              <a:t>A secure </a:t>
            </a:r>
            <a:r>
              <a:rPr lang="en-US" sz="2000" b="1" dirty="0" smtClean="0"/>
              <a:t>bi-directional</a:t>
            </a:r>
            <a:r>
              <a:rPr lang="en-US" sz="2000" dirty="0" smtClean="0"/>
              <a:t> access path to “things” over the Internet</a:t>
            </a:r>
          </a:p>
          <a:p>
            <a:pPr lvl="1"/>
            <a:r>
              <a:rPr lang="en-US" sz="2000" dirty="0" smtClean="0"/>
              <a:t>An API that can be used to develop browser and web-based applications</a:t>
            </a:r>
            <a:r>
              <a:rPr lang="en-US" sz="2000" i="1" dirty="0"/>
              <a:t> </a:t>
            </a:r>
            <a:r>
              <a:rPr lang="en-US" sz="1600" i="1" dirty="0"/>
              <a:t>(</a:t>
            </a:r>
            <a:r>
              <a:rPr lang="en-US" sz="1600" i="1" dirty="0" err="1"/>
              <a:t>eg</a:t>
            </a:r>
            <a:r>
              <a:rPr lang="en-US" sz="1600" i="1" dirty="0"/>
              <a:t>: data aggregation, reports, database/SCADA interfaces) </a:t>
            </a:r>
            <a:endParaRPr lang="en-US" sz="1600" dirty="0"/>
          </a:p>
          <a:p>
            <a:pPr lvl="1"/>
            <a:r>
              <a:rPr lang="en-US" sz="2000" dirty="0" smtClean="0"/>
              <a:t>A cache for user-selected “interesting” data from Remotes</a:t>
            </a: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566672" y="463069"/>
            <a:ext cx="5943600" cy="1731191"/>
            <a:chOff x="1184433" y="2819622"/>
            <a:chExt cx="6769493" cy="17265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433" y="2819622"/>
              <a:ext cx="6769493" cy="1726532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5018314" y="3486150"/>
              <a:ext cx="1066800" cy="304800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8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410200"/>
            <a:ext cx="7924800" cy="838200"/>
          </a:xfrm>
        </p:spPr>
        <p:txBody>
          <a:bodyPr/>
          <a:lstStyle/>
          <a:p>
            <a:r>
              <a:rPr lang="en-US" dirty="0" err="1" smtClean="0"/>
              <a:t>TagWell</a:t>
            </a:r>
            <a:r>
              <a:rPr lang="en-US" dirty="0" smtClean="0"/>
              <a:t> Features/Benefits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4572000"/>
          </a:xfrm>
        </p:spPr>
        <p:txBody>
          <a:bodyPr/>
          <a:lstStyle/>
          <a:p>
            <a:r>
              <a:rPr lang="en-US" dirty="0" smtClean="0"/>
              <a:t>Optimized communication scheme reduces bandwidth </a:t>
            </a:r>
            <a:r>
              <a:rPr lang="en-US" dirty="0" err="1" smtClean="0"/>
              <a:t>req’ts</a:t>
            </a:r>
            <a:endParaRPr lang="en-US" dirty="0" smtClean="0"/>
          </a:p>
          <a:p>
            <a:pPr lvl="1"/>
            <a:r>
              <a:rPr lang="en-US" dirty="0"/>
              <a:t>Design </a:t>
            </a:r>
            <a:r>
              <a:rPr lang="en-US" dirty="0" smtClean="0"/>
              <a:t>maximizes </a:t>
            </a:r>
            <a:r>
              <a:rPr lang="en-US" dirty="0"/>
              <a:t>delivery reliability and </a:t>
            </a:r>
            <a:r>
              <a:rPr lang="en-US" dirty="0" smtClean="0"/>
              <a:t>minimizes packet size</a:t>
            </a:r>
          </a:p>
          <a:p>
            <a:pPr lvl="1"/>
            <a:r>
              <a:rPr lang="en-US" dirty="0" smtClean="0"/>
              <a:t>Remotes determine when to send data &amp; which data to send</a:t>
            </a:r>
          </a:p>
          <a:p>
            <a:pPr lvl="2"/>
            <a:r>
              <a:rPr lang="en-US" dirty="0" smtClean="0"/>
              <a:t>Event driven</a:t>
            </a:r>
            <a:r>
              <a:rPr lang="en-US" sz="1600" i="1" dirty="0" smtClean="0"/>
              <a:t> (Report status changes/values outside of </a:t>
            </a:r>
            <a:r>
              <a:rPr lang="en-US" sz="1600" i="1" dirty="0"/>
              <a:t>user-defined alarm </a:t>
            </a:r>
            <a:r>
              <a:rPr lang="en-US" sz="1600" i="1" dirty="0" smtClean="0"/>
              <a:t>bands)</a:t>
            </a:r>
          </a:p>
          <a:p>
            <a:pPr lvl="2"/>
            <a:r>
              <a:rPr lang="en-US" dirty="0" smtClean="0"/>
              <a:t>Time driven </a:t>
            </a:r>
            <a:r>
              <a:rPr lang="en-US" sz="1600" i="1" dirty="0" smtClean="0"/>
              <a:t>(Report based on time interval)</a:t>
            </a:r>
          </a:p>
          <a:p>
            <a:pPr lvl="2"/>
            <a:r>
              <a:rPr lang="en-US" dirty="0" smtClean="0"/>
              <a:t>Any process condition/event can change reporting content/frequency</a:t>
            </a:r>
            <a:endParaRPr lang="en-US" dirty="0"/>
          </a:p>
          <a:p>
            <a:pPr lvl="2"/>
            <a:r>
              <a:rPr lang="en-US" dirty="0" smtClean="0"/>
              <a:t>Reporting </a:t>
            </a:r>
            <a:r>
              <a:rPr lang="en-US" dirty="0"/>
              <a:t>by </a:t>
            </a:r>
            <a:r>
              <a:rPr lang="en-US" dirty="0" smtClean="0"/>
              <a:t>exception further minimizes </a:t>
            </a:r>
            <a:r>
              <a:rPr lang="en-US" dirty="0"/>
              <a:t>bandwidth </a:t>
            </a:r>
            <a:r>
              <a:rPr lang="en-US" dirty="0" err="1" smtClean="0"/>
              <a:t>req’ts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Architecture dynamically grows </a:t>
            </a:r>
            <a:r>
              <a:rPr lang="en-US" dirty="0"/>
              <a:t>with </a:t>
            </a:r>
            <a:r>
              <a:rPr lang="en-US" dirty="0" smtClean="0"/>
              <a:t>demand</a:t>
            </a:r>
          </a:p>
          <a:p>
            <a:pPr lvl="1"/>
            <a:r>
              <a:rPr lang="en-US" dirty="0" smtClean="0"/>
              <a:t>No limit on number of remotes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dirty="0"/>
              <a:t>IT </a:t>
            </a:r>
            <a:r>
              <a:rPr lang="en-US" dirty="0" smtClean="0"/>
              <a:t>expertise/interaction </a:t>
            </a:r>
            <a:r>
              <a:rPr lang="en-US" dirty="0" err="1" smtClean="0"/>
              <a:t>req’d</a:t>
            </a:r>
            <a:r>
              <a:rPr lang="en-US" dirty="0" smtClean="0"/>
              <a:t>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firewalls, VPNs, </a:t>
            </a:r>
            <a:r>
              <a:rPr lang="en-US" sz="1600" i="1" dirty="0"/>
              <a:t>SIM card </a:t>
            </a:r>
            <a:r>
              <a:rPr lang="en-US" sz="1600" i="1" dirty="0" smtClean="0"/>
              <a:t>management)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132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8001000" cy="990600"/>
          </a:xfrm>
        </p:spPr>
        <p:txBody>
          <a:bodyPr/>
          <a:lstStyle/>
          <a:p>
            <a:r>
              <a:rPr lang="en-US" dirty="0" smtClean="0"/>
              <a:t>Intelligent SoftPLC Remotes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305800" cy="4419600"/>
          </a:xfrm>
        </p:spPr>
        <p:txBody>
          <a:bodyPr/>
          <a:lstStyle/>
          <a:p>
            <a:r>
              <a:rPr lang="en-US" b="1" dirty="0" smtClean="0"/>
              <a:t>Built-in </a:t>
            </a:r>
            <a:r>
              <a:rPr lang="en-US" b="1" dirty="0"/>
              <a:t>protocols</a:t>
            </a:r>
            <a:r>
              <a:rPr lang="en-US" dirty="0"/>
              <a:t> </a:t>
            </a:r>
            <a:r>
              <a:rPr lang="en-US" sz="1600" i="1" dirty="0" smtClean="0"/>
              <a:t>(interface to sensors, I/O, other vendor’s RTU/PLC</a:t>
            </a:r>
            <a:r>
              <a:rPr lang="en-US" sz="1600" i="1" dirty="0"/>
              <a:t>, </a:t>
            </a:r>
            <a:r>
              <a:rPr lang="en-US" sz="1600" i="1" dirty="0" smtClean="0"/>
              <a:t>drives, flow </a:t>
            </a:r>
            <a:r>
              <a:rPr lang="en-US" sz="1600" i="1" dirty="0"/>
              <a:t>meters, </a:t>
            </a:r>
            <a:r>
              <a:rPr lang="en-US" sz="1600" i="1" dirty="0" smtClean="0"/>
              <a:t>etc.)</a:t>
            </a:r>
          </a:p>
          <a:p>
            <a:r>
              <a:rPr lang="en-US" b="1" dirty="0" smtClean="0"/>
              <a:t>Logic </a:t>
            </a:r>
            <a:r>
              <a:rPr lang="en-US" b="1" dirty="0"/>
              <a:t>functions</a:t>
            </a:r>
            <a:r>
              <a:rPr lang="en-US" sz="1600" i="1" dirty="0"/>
              <a:t> </a:t>
            </a:r>
            <a:r>
              <a:rPr lang="en-US" sz="1600" i="1" dirty="0" smtClean="0"/>
              <a:t>(I/O </a:t>
            </a:r>
            <a:r>
              <a:rPr lang="en-US" sz="1600" i="1" dirty="0"/>
              <a:t>control, </a:t>
            </a:r>
            <a:r>
              <a:rPr lang="en-US" sz="1600" i="1" dirty="0" smtClean="0"/>
              <a:t>calculations &amp; more)</a:t>
            </a:r>
          </a:p>
          <a:p>
            <a:r>
              <a:rPr lang="en-US" b="1" dirty="0" smtClean="0"/>
              <a:t>Alarm notification &amp; report generation</a:t>
            </a:r>
            <a:r>
              <a:rPr lang="en-US" dirty="0" smtClean="0"/>
              <a:t> </a:t>
            </a:r>
            <a:r>
              <a:rPr lang="en-US" sz="1600" i="1" dirty="0" smtClean="0"/>
              <a:t>(email/text messages)</a:t>
            </a:r>
          </a:p>
          <a:p>
            <a:r>
              <a:rPr lang="en-US" b="1" dirty="0" smtClean="0"/>
              <a:t>Data Logging</a:t>
            </a:r>
            <a:r>
              <a:rPr lang="en-US" sz="1600" i="1" dirty="0" smtClean="0"/>
              <a:t>  (flexible file format, location, transfer methods)</a:t>
            </a:r>
          </a:p>
          <a:p>
            <a:r>
              <a:rPr lang="en-US" b="1" dirty="0" smtClean="0"/>
              <a:t>Bi-Directional communications</a:t>
            </a:r>
            <a:r>
              <a:rPr lang="en-US" sz="1800" dirty="0" smtClean="0"/>
              <a:t> </a:t>
            </a:r>
            <a:r>
              <a:rPr lang="en-US" sz="1600" i="1" dirty="0" smtClean="0"/>
              <a:t>(remote monitoring/control, file </a:t>
            </a:r>
            <a:r>
              <a:rPr lang="en-US" sz="1600" i="1" dirty="0" err="1" smtClean="0"/>
              <a:t>xfer</a:t>
            </a:r>
            <a:r>
              <a:rPr lang="en-US" sz="1600" i="1" dirty="0" smtClean="0"/>
              <a:t>)</a:t>
            </a:r>
          </a:p>
          <a:p>
            <a:r>
              <a:rPr lang="en-US" b="1" dirty="0" smtClean="0"/>
              <a:t>Remote to remote messaging </a:t>
            </a:r>
            <a:r>
              <a:rPr lang="en-US" sz="1600" i="1" dirty="0" smtClean="0"/>
              <a:t>(direct serial/</a:t>
            </a:r>
            <a:r>
              <a:rPr lang="en-US" sz="1600" i="1" dirty="0" err="1" smtClean="0"/>
              <a:t>ethernet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WiFi</a:t>
            </a:r>
            <a:r>
              <a:rPr lang="en-US" sz="1600" i="1" dirty="0" smtClean="0"/>
              <a:t>/Zigbee, or through TagWell cloud)</a:t>
            </a:r>
          </a:p>
          <a:p>
            <a:r>
              <a:rPr lang="en-US" b="1" dirty="0" smtClean="0"/>
              <a:t>Embedded “virtual” HMI</a:t>
            </a:r>
            <a:r>
              <a:rPr lang="en-US" dirty="0" smtClean="0"/>
              <a:t> </a:t>
            </a:r>
            <a:r>
              <a:rPr lang="en-US" sz="1600" i="1" dirty="0"/>
              <a:t>(</a:t>
            </a:r>
            <a:r>
              <a:rPr lang="en-US" sz="1600" i="1" dirty="0" smtClean="0"/>
              <a:t>web </a:t>
            </a:r>
            <a:r>
              <a:rPr lang="en-US" sz="1600" i="1" dirty="0"/>
              <a:t>server or IoTView </a:t>
            </a:r>
            <a:r>
              <a:rPr lang="en-US" sz="1600" i="1" dirty="0" smtClean="0"/>
              <a:t>to any browser)</a:t>
            </a:r>
          </a:p>
          <a:p>
            <a:r>
              <a:rPr lang="en-US" b="1" dirty="0" smtClean="0"/>
              <a:t>Embedded </a:t>
            </a:r>
            <a:r>
              <a:rPr lang="en-US" b="1" dirty="0"/>
              <a:t>firewall</a:t>
            </a:r>
            <a:r>
              <a:rPr lang="en-US" sz="1800" dirty="0"/>
              <a:t> </a:t>
            </a:r>
            <a:r>
              <a:rPr lang="en-US" sz="1600" i="1" dirty="0" smtClean="0"/>
              <a:t>(layered security </a:t>
            </a:r>
            <a:r>
              <a:rPr lang="en-US" sz="1600" i="1" dirty="0"/>
              <a:t>for local access </a:t>
            </a:r>
            <a:r>
              <a:rPr lang="en-US" sz="1600" i="1" dirty="0" smtClean="0"/>
              <a:t>protection)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272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6781800" cy="914400"/>
          </a:xfrm>
        </p:spPr>
        <p:txBody>
          <a:bodyPr/>
          <a:lstStyle/>
          <a:p>
            <a:r>
              <a:rPr lang="en-US" dirty="0" smtClean="0"/>
              <a:t>Data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543800" cy="37338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SoftPLC Remotes can use any SMTP server to </a:t>
            </a:r>
            <a:r>
              <a:rPr lang="en-US" dirty="0">
                <a:cs typeface="Arial" panose="020B0604020202020204" pitchFamily="34" charset="0"/>
              </a:rPr>
              <a:t>send </a:t>
            </a:r>
            <a:r>
              <a:rPr lang="en-US" dirty="0" smtClean="0">
                <a:cs typeface="Arial" panose="020B0604020202020204" pitchFamily="34" charset="0"/>
              </a:rPr>
              <a:t>email or text messages </a:t>
            </a:r>
            <a:r>
              <a:rPr lang="en-US" sz="1600" i="1" dirty="0" smtClean="0">
                <a:cs typeface="Arial" panose="020B0604020202020204" pitchFamily="34" charset="0"/>
              </a:rPr>
              <a:t>(</a:t>
            </a:r>
            <a:r>
              <a:rPr lang="en-US" sz="1600" i="1" dirty="0" err="1" smtClean="0">
                <a:cs typeface="Arial" panose="020B0604020202020204" pitchFamily="34" charset="0"/>
              </a:rPr>
              <a:t>eg</a:t>
            </a:r>
            <a:r>
              <a:rPr lang="en-US" sz="1600" i="1" dirty="0" smtClean="0">
                <a:cs typeface="Arial" panose="020B0604020202020204" pitchFamily="34" charset="0"/>
              </a:rPr>
              <a:t>: alarms</a:t>
            </a:r>
            <a:r>
              <a:rPr lang="en-US" sz="1600" i="1" dirty="0">
                <a:cs typeface="Arial" panose="020B0604020202020204" pitchFamily="34" charset="0"/>
              </a:rPr>
              <a:t>, status </a:t>
            </a:r>
            <a:r>
              <a:rPr lang="en-US" sz="1600" i="1" dirty="0" smtClean="0">
                <a:cs typeface="Arial" panose="020B0604020202020204" pitchFamily="34" charset="0"/>
              </a:rPr>
              <a:t>or production reports)</a:t>
            </a:r>
            <a:endParaRPr lang="en-US" sz="1600" i="1" dirty="0">
              <a:cs typeface="Arial" panose="020B0604020202020204" pitchFamily="34" charset="0"/>
            </a:endParaRPr>
          </a:p>
          <a:p>
            <a:r>
              <a:rPr lang="en-US" dirty="0" err="1" smtClean="0">
                <a:cs typeface="Arial" panose="020B0604020202020204" pitchFamily="34" charset="0"/>
              </a:rPr>
              <a:t>TagWell</a:t>
            </a:r>
            <a:r>
              <a:rPr lang="en-US" dirty="0" smtClean="0">
                <a:cs typeface="Arial" panose="020B0604020202020204" pitchFamily="34" charset="0"/>
              </a:rPr>
              <a:t> data can </a:t>
            </a:r>
            <a:r>
              <a:rPr lang="en-US" dirty="0">
                <a:cs typeface="Arial" panose="020B0604020202020204" pitchFamily="34" charset="0"/>
              </a:rPr>
              <a:t>be accessed </a:t>
            </a:r>
            <a:r>
              <a:rPr lang="en-US" dirty="0" smtClean="0">
                <a:cs typeface="Arial" panose="020B0604020202020204" pitchFamily="34" charset="0"/>
              </a:rPr>
              <a:t>via password protected http</a:t>
            </a:r>
          </a:p>
          <a:p>
            <a:pPr lvl="1"/>
            <a:r>
              <a:rPr lang="en-US" dirty="0" smtClean="0">
                <a:cs typeface="Arial" panose="020B0604020202020204" pitchFamily="34" charset="0"/>
              </a:rPr>
              <a:t>Web pages in TagWell can be used as a user interface</a:t>
            </a:r>
          </a:p>
          <a:p>
            <a:pPr lvl="1"/>
            <a:r>
              <a:rPr lang="en-US" dirty="0" smtClean="0">
                <a:cs typeface="Arial" panose="020B0604020202020204" pitchFamily="34" charset="0"/>
              </a:rPr>
              <a:t>User applications written using the TagWell API can communicate to databases/SCADA systems, transfer files, generate reports, and more</a:t>
            </a:r>
          </a:p>
          <a:p>
            <a:pPr lvl="2"/>
            <a:r>
              <a:rPr lang="en-US" dirty="0" smtClean="0">
                <a:cs typeface="Arial" panose="020B0604020202020204" pitchFamily="34" charset="0"/>
              </a:rPr>
              <a:t>SoftPLC Corp can help develop and/or host these custom applications in the cloud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Web Studio applications via the TagWell </a:t>
            </a:r>
            <a:r>
              <a:rPr lang="en-US" dirty="0" smtClean="0">
                <a:cs typeface="Arial" panose="020B0604020202020204" pitchFamily="34" charset="0"/>
              </a:rPr>
              <a:t>driver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Studio + </a:t>
            </a:r>
            <a:r>
              <a:rPr lang="en-US" dirty="0" err="1" smtClean="0"/>
              <a:t>TagWell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077200" cy="4648200"/>
          </a:xfrm>
        </p:spPr>
        <p:txBody>
          <a:bodyPr/>
          <a:lstStyle/>
          <a:p>
            <a:r>
              <a:rPr lang="en-US" dirty="0" smtClean="0"/>
              <a:t>Web Studio’s </a:t>
            </a:r>
            <a:r>
              <a:rPr lang="en-US" dirty="0" err="1" smtClean="0"/>
              <a:t>TagWell</a:t>
            </a:r>
            <a:r>
              <a:rPr lang="en-US" dirty="0" smtClean="0"/>
              <a:t> driver provides read/write access to SoftPLC Remotes on a private subnet</a:t>
            </a:r>
            <a:endParaRPr lang="en-US" dirty="0"/>
          </a:p>
          <a:p>
            <a:pPr lvl="1"/>
            <a:r>
              <a:rPr lang="en-US" dirty="0" smtClean="0"/>
              <a:t>Communication to each Remote can be individually configured</a:t>
            </a:r>
          </a:p>
          <a:p>
            <a:pPr lvl="1"/>
            <a:r>
              <a:rPr lang="en-US" dirty="0" smtClean="0"/>
              <a:t>User </a:t>
            </a:r>
            <a:r>
              <a:rPr lang="en-US" dirty="0"/>
              <a:t>customizable applications</a:t>
            </a:r>
            <a:r>
              <a:rPr lang="en-US" sz="1800" i="1" dirty="0"/>
              <a:t> </a:t>
            </a:r>
            <a:r>
              <a:rPr lang="en-US" sz="1600" i="1" dirty="0"/>
              <a:t>(vs. fixed/limited dashboards of many other cloud solutions</a:t>
            </a:r>
            <a:r>
              <a:rPr lang="en-US" sz="1600" i="1" dirty="0" smtClean="0"/>
              <a:t>)</a:t>
            </a:r>
            <a:endParaRPr lang="en-US" sz="1600" i="1" dirty="0"/>
          </a:p>
          <a:p>
            <a:pPr lvl="2"/>
            <a:r>
              <a:rPr lang="en-US" dirty="0" smtClean="0"/>
              <a:t>All </a:t>
            </a:r>
            <a:r>
              <a:rPr lang="en-US" dirty="0"/>
              <a:t>Web Studio functions </a:t>
            </a:r>
            <a:r>
              <a:rPr lang="en-US" dirty="0" smtClean="0"/>
              <a:t>available </a:t>
            </a:r>
            <a:r>
              <a:rPr lang="en-US" sz="1600" i="1" dirty="0" smtClean="0"/>
              <a:t>(historical trending, reporting, alarm history, and much more)</a:t>
            </a:r>
          </a:p>
          <a:p>
            <a:pPr lvl="2"/>
            <a:r>
              <a:rPr lang="en-US" dirty="0"/>
              <a:t>Using TagWell API and Web Studio scripting, advanced and customized functions possible</a:t>
            </a:r>
            <a:r>
              <a:rPr lang="en-US" sz="1600" dirty="0"/>
              <a:t> </a:t>
            </a:r>
            <a:r>
              <a:rPr lang="en-US" sz="1600" i="1" dirty="0"/>
              <a:t>(</a:t>
            </a:r>
            <a:r>
              <a:rPr lang="en-US" sz="1600" i="1" dirty="0" err="1"/>
              <a:t>eg</a:t>
            </a:r>
            <a:r>
              <a:rPr lang="en-US" sz="1600" i="1" dirty="0"/>
              <a:t>: file transfers</a:t>
            </a:r>
            <a:r>
              <a:rPr lang="en-US" sz="1600" i="1" dirty="0" smtClean="0"/>
              <a:t>)</a:t>
            </a:r>
            <a:endParaRPr lang="en-US" sz="1600" i="1" dirty="0"/>
          </a:p>
          <a:p>
            <a:pPr lvl="1"/>
            <a:r>
              <a:rPr lang="en-US" dirty="0" smtClean="0"/>
              <a:t>Advantages vs </a:t>
            </a:r>
            <a:r>
              <a:rPr lang="en-US" dirty="0"/>
              <a:t>traditional </a:t>
            </a:r>
            <a:r>
              <a:rPr lang="en-US" dirty="0" smtClean="0"/>
              <a:t>SCADA solutions</a:t>
            </a:r>
            <a:endParaRPr lang="en-US" dirty="0"/>
          </a:p>
          <a:p>
            <a:pPr lvl="2"/>
            <a:r>
              <a:rPr lang="en-US" dirty="0"/>
              <a:t>Reduced cost in cellular applications</a:t>
            </a:r>
          </a:p>
          <a:p>
            <a:pPr lvl="2"/>
            <a:r>
              <a:rPr lang="en-US" dirty="0"/>
              <a:t>Increased data update/throughput rates</a:t>
            </a:r>
          </a:p>
          <a:p>
            <a:endParaRPr lang="en-US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420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72" y="562988"/>
            <a:ext cx="6215547" cy="463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53000"/>
            <a:ext cx="7943695" cy="1295400"/>
          </a:xfrm>
        </p:spPr>
        <p:txBody>
          <a:bodyPr/>
          <a:lstStyle/>
          <a:p>
            <a:r>
              <a:rPr lang="en-US" dirty="0" smtClean="0"/>
              <a:t>Configurations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64" y="562987"/>
            <a:ext cx="6307962" cy="40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roup 2071"/>
          <p:cNvGrpSpPr/>
          <p:nvPr/>
        </p:nvGrpSpPr>
        <p:grpSpPr>
          <a:xfrm>
            <a:off x="189257" y="674172"/>
            <a:ext cx="2800008" cy="2989755"/>
            <a:chOff x="189257" y="674172"/>
            <a:chExt cx="2800008" cy="2989755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302" y="674172"/>
              <a:ext cx="1518963" cy="2989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59221"/>
            <a:stretch/>
          </p:blipFill>
          <p:spPr bwMode="auto">
            <a:xfrm>
              <a:off x="189257" y="1212877"/>
              <a:ext cx="1518963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5" y="4191445"/>
            <a:ext cx="1523179" cy="81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02" y="5003690"/>
            <a:ext cx="1048415" cy="8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44" y="4424813"/>
            <a:ext cx="1667357" cy="131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17" y="3169170"/>
            <a:ext cx="1485330" cy="17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60" y="4424813"/>
            <a:ext cx="53753" cy="16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11582" y="1961549"/>
            <a:ext cx="3260818" cy="2004691"/>
            <a:chOff x="3647582" y="1586687"/>
            <a:chExt cx="2773439" cy="1503518"/>
          </a:xfrm>
        </p:grpSpPr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582" y="1586687"/>
              <a:ext cx="2773439" cy="1503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671" y="1881981"/>
              <a:ext cx="984529" cy="98452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74" y="3854011"/>
            <a:ext cx="1113451" cy="1262705"/>
          </a:xfrm>
          <a:prstGeom prst="rect">
            <a:avLst/>
          </a:prstGeom>
        </p:spPr>
      </p:pic>
      <p:grpSp>
        <p:nvGrpSpPr>
          <p:cNvPr id="2077" name="Group 2076"/>
          <p:cNvGrpSpPr/>
          <p:nvPr/>
        </p:nvGrpSpPr>
        <p:grpSpPr>
          <a:xfrm>
            <a:off x="1372511" y="1702339"/>
            <a:ext cx="1313914" cy="1909176"/>
            <a:chOff x="1372511" y="1702339"/>
            <a:chExt cx="1313914" cy="1909176"/>
          </a:xfrm>
        </p:grpSpPr>
        <p:pic>
          <p:nvPicPr>
            <p:cNvPr id="18" name="Picture 1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69" r="81061" b="33833"/>
            <a:stretch/>
          </p:blipFill>
          <p:spPr bwMode="auto">
            <a:xfrm rot="2700000">
              <a:off x="2027284" y="3116179"/>
              <a:ext cx="426519" cy="564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69" r="81061" b="33833"/>
            <a:stretch/>
          </p:blipFill>
          <p:spPr bwMode="auto">
            <a:xfrm rot="16200000">
              <a:off x="2210593" y="1636230"/>
              <a:ext cx="409724" cy="54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69" r="81061" b="33833"/>
            <a:stretch/>
          </p:blipFill>
          <p:spPr bwMode="auto">
            <a:xfrm rot="10800000">
              <a:off x="1372511" y="1822477"/>
              <a:ext cx="380089" cy="646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656753" y="5003690"/>
            <a:ext cx="4191000" cy="133074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Application Example Oil Field RTU  &amp; SCADA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72435"/>
            <a:ext cx="1145950" cy="158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Curved Connector 26"/>
          <p:cNvCxnSpPr/>
          <p:nvPr/>
        </p:nvCxnSpPr>
        <p:spPr>
          <a:xfrm rot="16200000" flipH="1">
            <a:off x="2655045" y="1733718"/>
            <a:ext cx="652939" cy="590176"/>
          </a:xfrm>
          <a:prstGeom prst="curvedConnector3">
            <a:avLst>
              <a:gd name="adj1" fmla="val 50000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59" y="2034012"/>
            <a:ext cx="13430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200" y="256439"/>
            <a:ext cx="3552053" cy="20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8001000" y="2895600"/>
            <a:ext cx="134137" cy="1014707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Arc 2057"/>
          <p:cNvSpPr/>
          <p:nvPr/>
        </p:nvSpPr>
        <p:spPr>
          <a:xfrm>
            <a:off x="3276600" y="2636073"/>
            <a:ext cx="1234982" cy="1427431"/>
          </a:xfrm>
          <a:prstGeom prst="arc">
            <a:avLst>
              <a:gd name="adj1" fmla="val 16265106"/>
              <a:gd name="adj2" fmla="val 0"/>
            </a:avLst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9" name="Straight Arrow Connector 2068"/>
          <p:cNvCxnSpPr/>
          <p:nvPr/>
        </p:nvCxnSpPr>
        <p:spPr>
          <a:xfrm flipV="1">
            <a:off x="2144484" y="2819400"/>
            <a:ext cx="1132116" cy="1528714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5426405" y="2112063"/>
            <a:ext cx="1789270" cy="1951442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7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648200"/>
            <a:ext cx="8915400" cy="1524000"/>
          </a:xfrm>
        </p:spPr>
        <p:txBody>
          <a:bodyPr/>
          <a:lstStyle/>
          <a:p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“Great Fit” applications</a:t>
            </a:r>
            <a:endParaRPr lang="en-US" sz="7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3240087" cy="279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3" y="152400"/>
            <a:ext cx="3491377" cy="279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0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2227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3377184" cy="279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0" y="5257800"/>
            <a:ext cx="8229600" cy="914400"/>
          </a:xfrm>
        </p:spPr>
        <p:txBody>
          <a:bodyPr/>
          <a:lstStyle/>
          <a:p>
            <a:r>
              <a:rPr lang="en-US" dirty="0" smtClean="0"/>
              <a:t>Facility Control/Monitoring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9377"/>
            <a:ext cx="1272255" cy="243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62000" y="2715803"/>
            <a:ext cx="8001000" cy="2465798"/>
          </a:xfrm>
        </p:spPr>
        <p:txBody>
          <a:bodyPr/>
          <a:lstStyle/>
          <a:p>
            <a:r>
              <a:rPr lang="en-US" dirty="0" smtClean="0"/>
              <a:t>Automated Control System w/ Remote Manual Override</a:t>
            </a:r>
          </a:p>
          <a:p>
            <a:pPr lvl="1"/>
            <a:r>
              <a:rPr lang="en-US" dirty="0" smtClean="0"/>
              <a:t>Asset protection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water shut-off, lock upon certain events)</a:t>
            </a:r>
          </a:p>
          <a:p>
            <a:pPr lvl="1"/>
            <a:r>
              <a:rPr lang="en-US" dirty="0" smtClean="0"/>
              <a:t>Schedule maintained via web page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lights, locks)</a:t>
            </a:r>
          </a:p>
          <a:p>
            <a:r>
              <a:rPr lang="en-US" dirty="0" smtClean="0"/>
              <a:t>Alarms/Notifications</a:t>
            </a:r>
          </a:p>
          <a:p>
            <a:pPr lvl="1"/>
            <a:r>
              <a:rPr lang="en-US" dirty="0" smtClean="0"/>
              <a:t>Maintenance items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garbage, supplies)</a:t>
            </a:r>
          </a:p>
          <a:p>
            <a:pPr lvl="1"/>
            <a:r>
              <a:rPr lang="en-US" dirty="0" smtClean="0"/>
              <a:t>Events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eg</a:t>
            </a:r>
            <a:r>
              <a:rPr lang="en-US" sz="1600" i="1" dirty="0" smtClean="0"/>
              <a:t>: water leak, septic overflow, freeze, break-in)</a:t>
            </a:r>
          </a:p>
        </p:txBody>
      </p:sp>
    </p:spTree>
    <p:extLst>
      <p:ext uri="{BB962C8B-B14F-4D97-AF65-F5344CB8AC3E}">
        <p14:creationId xmlns:p14="http://schemas.microsoft.com/office/powerpoint/2010/main" val="31821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83058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Inventors &amp; Innovators</a:t>
            </a:r>
          </a:p>
          <a:p>
            <a:pPr lvl="1"/>
            <a:r>
              <a:rPr lang="en-US" dirty="0" smtClean="0"/>
              <a:t>Many industry first features/functions</a:t>
            </a:r>
          </a:p>
          <a:p>
            <a:pPr lvl="1"/>
            <a:r>
              <a:rPr lang="en-US" dirty="0" smtClean="0"/>
              <a:t>Embrace &amp; provide open architecture technologies</a:t>
            </a:r>
          </a:p>
          <a:p>
            <a:pPr lvl="1"/>
            <a:r>
              <a:rPr lang="en-US" dirty="0" smtClean="0"/>
              <a:t>Apply computer technologies to industrial automation market</a:t>
            </a:r>
            <a:endParaRPr lang="en-US" dirty="0"/>
          </a:p>
          <a:p>
            <a:pPr lvl="1"/>
            <a:r>
              <a:rPr lang="en-US" dirty="0" smtClean="0"/>
              <a:t>Experts in embedded software </a:t>
            </a:r>
            <a:r>
              <a:rPr lang="en-US" sz="1600" i="1" dirty="0" smtClean="0"/>
              <a:t>(e.g.: I/O drivers, networking, operating systems)</a:t>
            </a:r>
          </a:p>
          <a:p>
            <a:r>
              <a:rPr lang="en-US" dirty="0" smtClean="0"/>
              <a:t>React quickly to customer requests for modifications/ enhancements</a:t>
            </a:r>
          </a:p>
          <a:p>
            <a:pPr lvl="1"/>
            <a:r>
              <a:rPr lang="en-US" dirty="0" smtClean="0"/>
              <a:t>Product architecture &amp; 30+ years code base reduces engineering effort &amp; cost</a:t>
            </a:r>
          </a:p>
          <a:p>
            <a:pPr lvl="1"/>
            <a:r>
              <a:rPr lang="en-US" dirty="0" smtClean="0"/>
              <a:t>Opportunity-driven product development schedule</a:t>
            </a:r>
          </a:p>
        </p:txBody>
      </p:sp>
    </p:spTree>
    <p:extLst>
      <p:ext uri="{BB962C8B-B14F-4D97-AF65-F5344CB8AC3E}">
        <p14:creationId xmlns:p14="http://schemas.microsoft.com/office/powerpoint/2010/main" val="6117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7696200" cy="914400"/>
          </a:xfrm>
        </p:spPr>
        <p:txBody>
          <a:bodyPr/>
          <a:lstStyle/>
          <a:p>
            <a:r>
              <a:rPr lang="en-US" dirty="0" smtClean="0"/>
              <a:t>Vehicle Mounted Systems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115058" cy="22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1" y="609600"/>
            <a:ext cx="365760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38600" y="685800"/>
            <a:ext cx="4800600" cy="4572000"/>
          </a:xfrm>
        </p:spPr>
        <p:txBody>
          <a:bodyPr/>
          <a:lstStyle/>
          <a:p>
            <a:r>
              <a:rPr lang="en-US" dirty="0" smtClean="0"/>
              <a:t>Vibration/extreme temperatures</a:t>
            </a:r>
          </a:p>
          <a:p>
            <a:pPr lvl="1"/>
            <a:r>
              <a:rPr lang="en-US" dirty="0" smtClean="0"/>
              <a:t>HMI fragile/high cost – browser interface superior in these applications</a:t>
            </a:r>
          </a:p>
          <a:p>
            <a:r>
              <a:rPr lang="en-US" dirty="0" smtClean="0"/>
              <a:t>GPS Tracking</a:t>
            </a:r>
          </a:p>
          <a:p>
            <a:r>
              <a:rPr lang="en-US" dirty="0" smtClean="0"/>
              <a:t>Reduce Logistics Cost/Downtime</a:t>
            </a:r>
          </a:p>
          <a:p>
            <a:pPr lvl="1"/>
            <a:r>
              <a:rPr lang="en-US" dirty="0" smtClean="0"/>
              <a:t>Remote alarm notification</a:t>
            </a:r>
          </a:p>
          <a:p>
            <a:pPr lvl="1"/>
            <a:r>
              <a:rPr lang="en-US" dirty="0" smtClean="0"/>
              <a:t>Remote access</a:t>
            </a:r>
          </a:p>
          <a:p>
            <a:r>
              <a:rPr lang="en-US" dirty="0" smtClean="0"/>
              <a:t>Data Logging/SCADA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7924800" cy="2133599"/>
          </a:xfrm>
        </p:spPr>
        <p:txBody>
          <a:bodyPr/>
          <a:lstStyle/>
          <a:p>
            <a:r>
              <a:rPr lang="en-US" dirty="0" smtClean="0"/>
              <a:t>Mobile Remediation Process Control System</a:t>
            </a:r>
          </a:p>
          <a:p>
            <a:pPr lvl="1"/>
            <a:r>
              <a:rPr lang="en-US" dirty="0" smtClean="0"/>
              <a:t>SoftPLC controls equipment</a:t>
            </a:r>
          </a:p>
          <a:p>
            <a:pPr lvl="1"/>
            <a:r>
              <a:rPr lang="en-US" dirty="0" smtClean="0"/>
              <a:t>Alarms sent via email over cellular network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359196" cy="3581400"/>
          </a:xfrm>
        </p:spPr>
        <p:txBody>
          <a:bodyPr/>
          <a:lstStyle/>
          <a:p>
            <a:r>
              <a:rPr lang="en-US" dirty="0" smtClean="0"/>
              <a:t>Next Version…</a:t>
            </a:r>
          </a:p>
          <a:p>
            <a:pPr lvl="1"/>
            <a:r>
              <a:rPr lang="en-US" dirty="0" smtClean="0"/>
              <a:t>Replace operator interface panel w/ web browser interface</a:t>
            </a:r>
          </a:p>
          <a:p>
            <a:pPr lvl="1"/>
            <a:r>
              <a:rPr lang="en-US" dirty="0" smtClean="0"/>
              <a:t>TagWell connection for remote access/monitoring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44996" y="2895600"/>
            <a:ext cx="4999182" cy="3803650"/>
            <a:chOff x="4044996" y="2895600"/>
            <a:chExt cx="4999182" cy="380365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996" y="2895600"/>
              <a:ext cx="4999182" cy="274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968" y="4032250"/>
              <a:ext cx="2000250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73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7924800" cy="990600"/>
          </a:xfrm>
        </p:spPr>
        <p:txBody>
          <a:bodyPr/>
          <a:lstStyle/>
          <a:p>
            <a:r>
              <a:rPr lang="en-US" dirty="0" smtClean="0"/>
              <a:t>Remote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609600"/>
            <a:ext cx="5791200" cy="3962400"/>
          </a:xfrm>
        </p:spPr>
        <p:txBody>
          <a:bodyPr/>
          <a:lstStyle/>
          <a:p>
            <a:r>
              <a:rPr lang="en-US" sz="2800" dirty="0" smtClean="0"/>
              <a:t>Remote monitoring, control,  troubleshooting/configuration</a:t>
            </a:r>
          </a:p>
          <a:p>
            <a:pPr lvl="1"/>
            <a:r>
              <a:rPr lang="en-US" dirty="0" smtClean="0"/>
              <a:t>Reduce operating costs </a:t>
            </a:r>
            <a:r>
              <a:rPr lang="en-US" sz="1600" i="1" dirty="0" smtClean="0"/>
              <a:t>(labor, fuel, travel)</a:t>
            </a:r>
          </a:p>
          <a:p>
            <a:pPr lvl="1"/>
            <a:r>
              <a:rPr lang="en-US" dirty="0" smtClean="0"/>
              <a:t>Reduce downtime, production losses</a:t>
            </a:r>
            <a:endParaRPr lang="en-US" dirty="0"/>
          </a:p>
          <a:p>
            <a:pPr lvl="1"/>
            <a:r>
              <a:rPr lang="en-US" dirty="0" smtClean="0"/>
              <a:t>Reduce paperwork</a:t>
            </a:r>
          </a:p>
          <a:p>
            <a:pPr lvl="1"/>
            <a:r>
              <a:rPr lang="en-US" dirty="0" smtClean="0"/>
              <a:t>Reduce SCADA costs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7" y="838200"/>
            <a:ext cx="2390775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84027"/>
            <a:ext cx="2895600" cy="2177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7" y="3124200"/>
            <a:ext cx="2390776" cy="17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200" y="430184"/>
            <a:ext cx="4800600" cy="5410199"/>
          </a:xfrm>
        </p:spPr>
        <p:txBody>
          <a:bodyPr/>
          <a:lstStyle/>
          <a:p>
            <a:r>
              <a:rPr lang="en-US" dirty="0" smtClean="0"/>
              <a:t>Pump Off Control System</a:t>
            </a:r>
          </a:p>
          <a:p>
            <a:pPr lvl="1"/>
            <a:r>
              <a:rPr lang="en-US" dirty="0" smtClean="0"/>
              <a:t>SoftPLC RTU</a:t>
            </a:r>
          </a:p>
          <a:p>
            <a:pPr lvl="2"/>
            <a:r>
              <a:rPr lang="en-US" dirty="0" smtClean="0"/>
              <a:t>I/O &amp; VFD control/interface</a:t>
            </a:r>
          </a:p>
          <a:p>
            <a:pPr lvl="2"/>
            <a:r>
              <a:rPr lang="en-US" dirty="0" smtClean="0"/>
              <a:t>Local HMI via Web Studio IoTView</a:t>
            </a:r>
          </a:p>
          <a:p>
            <a:pPr lvl="2"/>
            <a:r>
              <a:rPr lang="en-US" dirty="0" smtClean="0"/>
              <a:t>Writes data to TagWell every 15 min</a:t>
            </a:r>
          </a:p>
          <a:p>
            <a:pPr lvl="2"/>
            <a:r>
              <a:rPr lang="en-US" dirty="0" smtClean="0"/>
              <a:t>Local data logging</a:t>
            </a:r>
          </a:p>
          <a:p>
            <a:pPr lvl="3"/>
            <a:r>
              <a:rPr lang="en-US" dirty="0" smtClean="0"/>
              <a:t>Every 15 minutes</a:t>
            </a:r>
          </a:p>
          <a:p>
            <a:pPr lvl="3"/>
            <a:r>
              <a:rPr lang="en-US" dirty="0" smtClean="0"/>
              <a:t>High Speed in event of certain faults</a:t>
            </a:r>
          </a:p>
          <a:p>
            <a:pPr lvl="1"/>
            <a:r>
              <a:rPr lang="en-US" dirty="0" smtClean="0"/>
              <a:t>TagWell / Web Studio Cloud</a:t>
            </a:r>
          </a:p>
          <a:p>
            <a:pPr lvl="2"/>
            <a:r>
              <a:rPr lang="en-US" dirty="0" smtClean="0"/>
              <a:t>Graphical Interface all wells</a:t>
            </a:r>
          </a:p>
          <a:p>
            <a:pPr lvl="2"/>
            <a:r>
              <a:rPr lang="en-US" dirty="0" smtClean="0"/>
              <a:t>Script to </a:t>
            </a:r>
            <a:r>
              <a:rPr lang="en-US" dirty="0" err="1" smtClean="0"/>
              <a:t>xfer</a:t>
            </a:r>
            <a:r>
              <a:rPr lang="en-US" dirty="0" smtClean="0"/>
              <a:t> high speed log &amp; import into database</a:t>
            </a:r>
          </a:p>
          <a:p>
            <a:pPr lvl="2"/>
            <a:r>
              <a:rPr lang="en-US" dirty="0" smtClean="0"/>
              <a:t>Can change settings in any RTU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9872"/>
            <a:ext cx="2819400" cy="256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0" y="3276600"/>
            <a:ext cx="3962400" cy="2585323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sx="95000" sy="95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Benefits over Competitor Solutions</a:t>
            </a:r>
          </a:p>
          <a:p>
            <a:pPr algn="ctr"/>
            <a:endParaRPr lang="en-US" sz="10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No HMI  </a:t>
            </a:r>
            <a:r>
              <a:rPr lang="en-US" sz="1200" i="1" dirty="0" smtClean="0">
                <a:solidFill>
                  <a:schemeClr val="bg1">
                    <a:lumMod val="95000"/>
                  </a:schemeClr>
                </a:solidFill>
              </a:rPr>
              <a:t>Reduces cost, maintenance, energy, space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More Info  </a:t>
            </a:r>
            <a:r>
              <a:rPr lang="en-US" sz="1200" i="1" dirty="0" smtClean="0">
                <a:solidFill>
                  <a:schemeClr val="bg1">
                    <a:lumMod val="95000"/>
                  </a:schemeClr>
                </a:solidFill>
              </a:rPr>
              <a:t>High Speed Data Log &amp; </a:t>
            </a:r>
            <a:r>
              <a:rPr lang="en-US" sz="1200" i="1" dirty="0" err="1" smtClean="0">
                <a:solidFill>
                  <a:schemeClr val="bg1">
                    <a:lumMod val="95000"/>
                  </a:schemeClr>
                </a:solidFill>
              </a:rPr>
              <a:t>Xfer</a:t>
            </a:r>
            <a:endParaRPr lang="en-US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No Lost Data  </a:t>
            </a:r>
            <a:r>
              <a:rPr lang="en-US" sz="1200" i="1" dirty="0" smtClean="0">
                <a:solidFill>
                  <a:schemeClr val="bg1">
                    <a:lumMod val="95000"/>
                  </a:schemeClr>
                </a:solidFill>
              </a:rPr>
              <a:t>RTU driven </a:t>
            </a:r>
            <a:r>
              <a:rPr lang="en-US" sz="1200" i="1" dirty="0" err="1" smtClean="0">
                <a:solidFill>
                  <a:schemeClr val="bg1">
                    <a:lumMod val="95000"/>
                  </a:schemeClr>
                </a:solidFill>
              </a:rPr>
              <a:t>comm’s</a:t>
            </a:r>
            <a:endParaRPr lang="en-US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Better Dashboard  </a:t>
            </a:r>
            <a:r>
              <a:rPr lang="en-US" sz="1200" i="1" dirty="0" smtClean="0">
                <a:solidFill>
                  <a:schemeClr val="bg1">
                    <a:lumMod val="95000"/>
                  </a:schemeClr>
                </a:solidFill>
              </a:rPr>
              <a:t>Web Studio SCADA, no limits</a:t>
            </a:r>
            <a:endParaRPr lang="en-US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Lower Cloud Costs  </a:t>
            </a:r>
            <a:r>
              <a:rPr lang="en-US" sz="1200" i="1" dirty="0" smtClean="0">
                <a:solidFill>
                  <a:schemeClr val="bg1">
                    <a:lumMod val="95000"/>
                  </a:schemeClr>
                </a:solidFill>
              </a:rPr>
              <a:t>RTU &amp; Web Studio TagWell driver designs minimize bandwidth used</a:t>
            </a:r>
            <a:endParaRPr lang="en-US" sz="1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7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14601" y="457200"/>
            <a:ext cx="6477000" cy="4953000"/>
          </a:xfrm>
        </p:spPr>
        <p:txBody>
          <a:bodyPr/>
          <a:lstStyle/>
          <a:p>
            <a:r>
              <a:rPr lang="en-US" sz="2600" dirty="0" smtClean="0"/>
              <a:t>Water Utility Distributed Control System</a:t>
            </a:r>
          </a:p>
          <a:p>
            <a:pPr lvl="1"/>
            <a:r>
              <a:rPr lang="en-US" sz="2200" dirty="0" smtClean="0"/>
              <a:t>SoftPLC’s control pump/lift stations, water </a:t>
            </a:r>
            <a:r>
              <a:rPr lang="en-US" sz="2200" dirty="0"/>
              <a:t>towers</a:t>
            </a:r>
          </a:p>
          <a:p>
            <a:pPr lvl="2"/>
            <a:r>
              <a:rPr lang="en-US" dirty="0" smtClean="0"/>
              <a:t>Alarms via text</a:t>
            </a:r>
          </a:p>
          <a:p>
            <a:pPr lvl="2"/>
            <a:r>
              <a:rPr lang="en-US" dirty="0" smtClean="0"/>
              <a:t>Local HMI via embedded web pages</a:t>
            </a:r>
          </a:p>
          <a:p>
            <a:pPr lvl="2"/>
            <a:r>
              <a:rPr lang="en-US" dirty="0" smtClean="0"/>
              <a:t>TagWell interface</a:t>
            </a:r>
          </a:p>
          <a:p>
            <a:pPr lvl="1"/>
            <a:r>
              <a:rPr lang="en-US" sz="2200" dirty="0" smtClean="0"/>
              <a:t>Remote monitoring/control</a:t>
            </a:r>
          </a:p>
          <a:p>
            <a:pPr lvl="2"/>
            <a:r>
              <a:rPr lang="en-US" dirty="0" err="1" smtClean="0"/>
              <a:t>Tower→Station</a:t>
            </a:r>
            <a:r>
              <a:rPr lang="en-US" dirty="0" smtClean="0"/>
              <a:t> </a:t>
            </a:r>
            <a:r>
              <a:rPr lang="en-US" dirty="0" err="1" smtClean="0"/>
              <a:t>comm’s</a:t>
            </a:r>
            <a:r>
              <a:rPr lang="en-US" dirty="0" smtClean="0"/>
              <a:t> between SoftPLC’s</a:t>
            </a:r>
          </a:p>
          <a:p>
            <a:pPr lvl="2"/>
            <a:r>
              <a:rPr lang="en-US" dirty="0" smtClean="0"/>
              <a:t>System overview by district w/ individual system drill down via cloud application</a:t>
            </a:r>
          </a:p>
          <a:p>
            <a:pPr lvl="1"/>
            <a:r>
              <a:rPr lang="en-US" sz="2200" dirty="0" smtClean="0"/>
              <a:t>Web Studio SCADA at districts &amp; HQ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3" y="3200400"/>
            <a:ext cx="2692727" cy="290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1788273" cy="239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004"/>
            <a:ext cx="1970237" cy="156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2272" y="5562600"/>
            <a:ext cx="560312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chemeClr val="accent3"/>
                </a:solidFill>
              </a:rPr>
              <a:t>Estimated 50% savings in SCADA costs vs competitor solutions!</a:t>
            </a:r>
            <a:endParaRPr lang="en-US" sz="1600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685800"/>
            <a:ext cx="8458200" cy="54102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/>
              <a:t>Water well usage monitoring system (AMR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Automate currently manual system to invoice/reimburse landowners</a:t>
            </a:r>
          </a:p>
          <a:p>
            <a:pPr lvl="1"/>
            <a:r>
              <a:rPr lang="en-US" dirty="0" smtClean="0"/>
              <a:t>Original design 900MHz radios, found cellular less costly</a:t>
            </a:r>
          </a:p>
          <a:p>
            <a:pPr lvl="2"/>
            <a:r>
              <a:rPr lang="en-US" dirty="0" smtClean="0"/>
              <a:t>Radio tower maintenance/engineering by customer vs cell carrier</a:t>
            </a:r>
          </a:p>
          <a:p>
            <a:pPr lvl="2"/>
            <a:r>
              <a:rPr lang="en-US" dirty="0" smtClean="0"/>
              <a:t>SoftPLC to collect/totalize data</a:t>
            </a:r>
          </a:p>
          <a:p>
            <a:pPr lvl="3"/>
            <a:r>
              <a:rPr lang="en-US" dirty="0" smtClean="0"/>
              <a:t>Reduce # of transmissions</a:t>
            </a:r>
          </a:p>
          <a:p>
            <a:pPr lvl="3"/>
            <a:r>
              <a:rPr lang="en-US" dirty="0" smtClean="0"/>
              <a:t>Retains detailed log records if needed later</a:t>
            </a:r>
          </a:p>
          <a:p>
            <a:pPr lvl="1"/>
            <a:r>
              <a:rPr lang="en-US" dirty="0" smtClean="0"/>
              <a:t>System functions:</a:t>
            </a:r>
          </a:p>
          <a:p>
            <a:pPr lvl="2"/>
            <a:r>
              <a:rPr lang="en-US" dirty="0" smtClean="0"/>
              <a:t>Measure flow &amp; calculate water usage</a:t>
            </a:r>
          </a:p>
          <a:p>
            <a:pPr lvl="2"/>
            <a:r>
              <a:rPr lang="en-US" dirty="0" smtClean="0"/>
              <a:t>Monitor battery health </a:t>
            </a:r>
            <a:r>
              <a:rPr lang="en-US" sz="1600" i="1" dirty="0" smtClean="0"/>
              <a:t>(solar powered system)</a:t>
            </a:r>
          </a:p>
          <a:p>
            <a:pPr lvl="2"/>
            <a:r>
              <a:rPr lang="en-US" dirty="0" smtClean="0"/>
              <a:t>Web page for configuration/troubleshooting</a:t>
            </a:r>
          </a:p>
          <a:p>
            <a:pPr lvl="2"/>
            <a:r>
              <a:rPr lang="en-US" dirty="0" smtClean="0"/>
              <a:t>TagWell interface to existing </a:t>
            </a:r>
            <a:r>
              <a:rPr lang="en-US" dirty="0" err="1" smtClean="0"/>
              <a:t>ClearSCADA</a:t>
            </a:r>
            <a:r>
              <a:rPr lang="en-US" dirty="0" smtClean="0"/>
              <a:t> software</a:t>
            </a:r>
          </a:p>
          <a:p>
            <a:pPr lvl="2"/>
            <a:r>
              <a:rPr lang="en-US" dirty="0" smtClean="0"/>
              <a:t>DNP3 protocol desired for future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9253"/>
          <a:stretch/>
        </p:blipFill>
        <p:spPr bwMode="auto">
          <a:xfrm>
            <a:off x="6553200" y="2438400"/>
            <a:ext cx="2370908" cy="249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18 -0.00371 L -0.34618 -0.0037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62959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94" y="534553"/>
            <a:ext cx="1985163" cy="298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5527"/>
            <a:ext cx="627891" cy="133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67040"/>
            <a:ext cx="1451324" cy="112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3657600"/>
            <a:ext cx="8177334" cy="1905000"/>
          </a:xfrm>
        </p:spPr>
        <p:txBody>
          <a:bodyPr/>
          <a:lstStyle/>
          <a:p>
            <a:r>
              <a:rPr lang="en-US" dirty="0" smtClean="0"/>
              <a:t>Weather / Environmental monitoring, data logging, reporting</a:t>
            </a:r>
          </a:p>
          <a:p>
            <a:pPr lvl="1"/>
            <a:r>
              <a:rPr lang="en-US" dirty="0" smtClean="0"/>
              <a:t>Early warning systems, resource planning</a:t>
            </a:r>
          </a:p>
          <a:p>
            <a:pPr lvl="2"/>
            <a:r>
              <a:rPr lang="en-US" dirty="0" smtClean="0"/>
              <a:t>Fire/flood, water/sewage systems input</a:t>
            </a:r>
          </a:p>
          <a:p>
            <a:pPr lvl="1"/>
            <a:r>
              <a:rPr lang="en-US" dirty="0" smtClean="0"/>
              <a:t>Hazardous Manufacturing Processes</a:t>
            </a:r>
          </a:p>
          <a:p>
            <a:pPr lvl="2"/>
            <a:r>
              <a:rPr lang="en-US" dirty="0" smtClean="0"/>
              <a:t>Activate alarms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648200"/>
            <a:ext cx="2857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9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4338"/>
            <a:ext cx="10134601" cy="570071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57736" y="685800"/>
            <a:ext cx="4233864" cy="5181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Calculate wet bulb temp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Log water usage by time/temp threshold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Auto turn-on water if below temp threshold </a:t>
            </a:r>
            <a:r>
              <a:rPr lang="en-US" sz="1600" i="1" dirty="0" smtClean="0">
                <a:solidFill>
                  <a:schemeClr val="tx1"/>
                </a:solidFill>
              </a:rPr>
              <a:t>(option)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Text farmer temp/pump status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Create custom daily file &amp; send to HQ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By unit, daily usage if no temp alarms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By unit, hourly usage + temp when temp near threshold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1"/>
            <a:ext cx="465666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5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38500" y="761999"/>
            <a:ext cx="5676900" cy="4996591"/>
          </a:xfrm>
        </p:spPr>
        <p:txBody>
          <a:bodyPr/>
          <a:lstStyle/>
          <a:p>
            <a:r>
              <a:rPr lang="en-US" dirty="0" smtClean="0"/>
              <a:t>Remote Tank Level Monitoring</a:t>
            </a:r>
          </a:p>
          <a:p>
            <a:pPr lvl="1"/>
            <a:r>
              <a:rPr lang="en-US" dirty="0" smtClean="0"/>
              <a:t>Customer sells chemicals injected into oil wells, must ensure supply</a:t>
            </a:r>
          </a:p>
          <a:p>
            <a:pPr lvl="1"/>
            <a:r>
              <a:rPr lang="en-US" dirty="0" smtClean="0"/>
              <a:t>Automating previously manual system</a:t>
            </a:r>
          </a:p>
          <a:p>
            <a:pPr lvl="2"/>
            <a:r>
              <a:rPr lang="en-US" dirty="0" smtClean="0"/>
              <a:t>Run pump on demand from well control system</a:t>
            </a:r>
          </a:p>
          <a:p>
            <a:pPr lvl="2"/>
            <a:r>
              <a:rPr lang="en-US" dirty="0" smtClean="0"/>
              <a:t>Monitor level in tank, report daily to TagWell</a:t>
            </a:r>
          </a:p>
          <a:p>
            <a:pPr lvl="2"/>
            <a:r>
              <a:rPr lang="en-US" dirty="0" smtClean="0"/>
              <a:t>Text low-low level alarms to regional managers for immediate override action</a:t>
            </a:r>
          </a:p>
          <a:p>
            <a:pPr lvl="1"/>
            <a:r>
              <a:rPr lang="en-US" dirty="0" smtClean="0"/>
              <a:t>Web Studio SCADA</a:t>
            </a:r>
          </a:p>
          <a:p>
            <a:pPr lvl="2"/>
            <a:r>
              <a:rPr lang="en-US" dirty="0" smtClean="0"/>
              <a:t>Gather status of all tanks from TagWell</a:t>
            </a:r>
          </a:p>
          <a:p>
            <a:pPr lvl="2"/>
            <a:r>
              <a:rPr lang="en-US" dirty="0" err="1" smtClean="0"/>
              <a:t>Xfers</a:t>
            </a:r>
            <a:r>
              <a:rPr lang="en-US" dirty="0" smtClean="0"/>
              <a:t> data to existing SCADA/logistics system</a:t>
            </a:r>
          </a:p>
        </p:txBody>
      </p:sp>
      <p:pic>
        <p:nvPicPr>
          <p:cNvPr id="8196" name="Picture 4" descr="solar panel, tank, and pump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28575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1066800" cy="217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90" y="4419600"/>
            <a:ext cx="2071042" cy="160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9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486" y="684177"/>
            <a:ext cx="4298914" cy="5410200"/>
          </a:xfrm>
        </p:spPr>
        <p:txBody>
          <a:bodyPr/>
          <a:lstStyle/>
          <a:p>
            <a:r>
              <a:rPr lang="en-US" dirty="0" smtClean="0"/>
              <a:t>Irrigation/Fertilization System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og weather &amp; moisture parameters, stored in each RTU and cloud-based database</a:t>
            </a:r>
          </a:p>
          <a:p>
            <a:pPr lvl="1"/>
            <a:r>
              <a:rPr lang="en-US" dirty="0" smtClean="0"/>
              <a:t>Automatically irrigate &amp; add fertilizer</a:t>
            </a:r>
          </a:p>
          <a:p>
            <a:pPr lvl="1"/>
            <a:r>
              <a:rPr lang="en-US" dirty="0" smtClean="0"/>
              <a:t>Web pages for monitoring, manual control &amp; </a:t>
            </a:r>
            <a:r>
              <a:rPr lang="en-US" dirty="0" err="1" smtClean="0"/>
              <a:t>setpoint</a:t>
            </a:r>
            <a:r>
              <a:rPr lang="en-US" dirty="0" smtClean="0"/>
              <a:t> changes</a:t>
            </a:r>
          </a:p>
          <a:p>
            <a:pPr lvl="1"/>
            <a:r>
              <a:rPr lang="en-US" dirty="0" smtClean="0"/>
              <a:t>Alarms via text/web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464086" cy="5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0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7848600" cy="4191000"/>
          </a:xfrm>
        </p:spPr>
        <p:txBody>
          <a:bodyPr/>
          <a:lstStyle/>
          <a:p>
            <a:r>
              <a:rPr lang="en-US" dirty="0" smtClean="0"/>
              <a:t>Excel in customer technical support services</a:t>
            </a:r>
          </a:p>
          <a:p>
            <a:pPr lvl="1"/>
            <a:r>
              <a:rPr lang="en-US" dirty="0" smtClean="0"/>
              <a:t>No “case numbers”</a:t>
            </a:r>
          </a:p>
          <a:p>
            <a:pPr lvl="1"/>
            <a:r>
              <a:rPr lang="en-US" dirty="0" smtClean="0"/>
              <a:t>Support staff are field experienced application engineers</a:t>
            </a:r>
          </a:p>
          <a:p>
            <a:pPr lvl="1"/>
            <a:r>
              <a:rPr lang="en-US" sz="2000" i="1" dirty="0" smtClean="0"/>
              <a:t>“I can’t remember a time in the last 20 years that a vendor went to the lengths that SoftPLC Corp. did to ensure our projects were a success.”</a:t>
            </a:r>
            <a:r>
              <a:rPr lang="en-US" i="1" dirty="0" smtClean="0"/>
              <a:t>  </a:t>
            </a:r>
            <a:r>
              <a:rPr lang="en-US" sz="1200" dirty="0" smtClean="0"/>
              <a:t>(Electrical Engineering Director, US Army Corps of  Engineers)</a:t>
            </a:r>
          </a:p>
          <a:p>
            <a:pPr lvl="1"/>
            <a:r>
              <a:rPr lang="en-US" dirty="0"/>
              <a:t>24-7/365 support </a:t>
            </a:r>
            <a:r>
              <a:rPr lang="en-US" dirty="0" smtClean="0"/>
              <a:t>available</a:t>
            </a:r>
          </a:p>
          <a:p>
            <a:r>
              <a:rPr lang="en-US" sz="2200" dirty="0" smtClean="0"/>
              <a:t>Worldwide network of technical distributors &amp; system integrators</a:t>
            </a:r>
          </a:p>
          <a:p>
            <a:pPr lvl="1"/>
            <a:r>
              <a:rPr lang="en-US" dirty="0" smtClean="0"/>
              <a:t>Local support</a:t>
            </a:r>
          </a:p>
          <a:p>
            <a:pPr lvl="1"/>
            <a:r>
              <a:rPr lang="en-US" dirty="0" smtClean="0"/>
              <a:t>System configuration/programming/installation</a:t>
            </a:r>
          </a:p>
        </p:txBody>
      </p:sp>
    </p:spTree>
    <p:extLst>
      <p:ext uri="{BB962C8B-B14F-4D97-AF65-F5344CB8AC3E}">
        <p14:creationId xmlns:p14="http://schemas.microsoft.com/office/powerpoint/2010/main" val="29265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5800" y="2514600"/>
            <a:ext cx="7924800" cy="3581400"/>
          </a:xfrm>
        </p:spPr>
        <p:txBody>
          <a:bodyPr/>
          <a:lstStyle/>
          <a:p>
            <a:r>
              <a:rPr lang="en-US" dirty="0" smtClean="0"/>
              <a:t>Movable landfill temperature monitoring system</a:t>
            </a:r>
          </a:p>
          <a:p>
            <a:pPr lvl="1"/>
            <a:r>
              <a:rPr lang="en-US" dirty="0" smtClean="0"/>
              <a:t>Alarm “hot spots” via email</a:t>
            </a:r>
          </a:p>
          <a:p>
            <a:pPr lvl="1"/>
            <a:r>
              <a:rPr lang="en-US" dirty="0" smtClean="0"/>
              <a:t>SoftPLC logs data &amp; generates weekly report</a:t>
            </a:r>
          </a:p>
          <a:p>
            <a:pPr lvl="2"/>
            <a:r>
              <a:rPr lang="en-US" dirty="0" smtClean="0"/>
              <a:t>Data and report sent as CSV email attachment</a:t>
            </a:r>
          </a:p>
          <a:p>
            <a:r>
              <a:rPr lang="en-US" dirty="0" smtClean="0"/>
              <a:t>Related applications</a:t>
            </a:r>
          </a:p>
          <a:p>
            <a:pPr lvl="1"/>
            <a:r>
              <a:rPr lang="en-US" dirty="0" smtClean="0"/>
              <a:t>Landfill gas to energy</a:t>
            </a:r>
          </a:p>
          <a:p>
            <a:pPr lvl="1"/>
            <a:r>
              <a:rPr lang="en-US" dirty="0" smtClean="0"/>
              <a:t>Production data on remote systems</a:t>
            </a:r>
          </a:p>
          <a:p>
            <a:pPr lvl="1"/>
            <a:r>
              <a:rPr lang="en-US" dirty="0" smtClean="0"/>
              <a:t>Backup generator monitoring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1"/>
            <a:ext cx="21336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1"/>
            <a:ext cx="3810000" cy="194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" y="457201"/>
            <a:ext cx="2857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TagWell Live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4495800"/>
          </a:xfrm>
        </p:spPr>
        <p:txBody>
          <a:bodyPr/>
          <a:lstStyle/>
          <a:p>
            <a:r>
              <a:rPr lang="en-US" dirty="0" smtClean="0"/>
              <a:t>SoftPLC provides an online </a:t>
            </a:r>
            <a:r>
              <a:rPr lang="en-US" dirty="0" err="1" smtClean="0"/>
              <a:t>TagWell</a:t>
            </a:r>
            <a:r>
              <a:rPr lang="en-US" dirty="0" smtClean="0"/>
              <a:t> demo</a:t>
            </a:r>
          </a:p>
          <a:p>
            <a:pPr lvl="1"/>
            <a:r>
              <a:rPr lang="en-US" dirty="0" smtClean="0"/>
              <a:t>Accessing the demo </a:t>
            </a:r>
            <a:r>
              <a:rPr lang="en-US" sz="1600" b="1" dirty="0" smtClean="0">
                <a:solidFill>
                  <a:srgbClr val="FF0000"/>
                </a:solidFill>
              </a:rPr>
              <a:t>(Note: Entries are case sensitive!)</a:t>
            </a:r>
            <a:endParaRPr lang="en-US" sz="1600" b="1" dirty="0" smtClean="0">
              <a:solidFill>
                <a:srgbClr val="FF0000"/>
              </a:solidFill>
              <a:hlinkClick r:id="rId2"/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http://tagwell.net/SoftPLC/</a:t>
            </a:r>
          </a:p>
          <a:p>
            <a:pPr lvl="2"/>
            <a:r>
              <a:rPr lang="en-US" dirty="0" smtClean="0"/>
              <a:t>Login</a:t>
            </a:r>
          </a:p>
          <a:p>
            <a:pPr lvl="3"/>
            <a:r>
              <a:rPr lang="en-US" dirty="0" smtClean="0"/>
              <a:t>user = </a:t>
            </a:r>
            <a:r>
              <a:rPr lang="en-US" dirty="0" smtClean="0">
                <a:solidFill>
                  <a:srgbClr val="0070C0"/>
                </a:solidFill>
              </a:rPr>
              <a:t>root</a:t>
            </a:r>
          </a:p>
          <a:p>
            <a:pPr lvl="3"/>
            <a:r>
              <a:rPr lang="en-US" dirty="0" smtClean="0"/>
              <a:t>password = </a:t>
            </a:r>
            <a:r>
              <a:rPr lang="en-US" dirty="0" err="1" smtClean="0">
                <a:solidFill>
                  <a:srgbClr val="0070C0"/>
                </a:solidFill>
              </a:rPr>
              <a:t>softplc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/>
              <a:t>Select Facility = </a:t>
            </a:r>
            <a:r>
              <a:rPr lang="en-US" dirty="0" smtClean="0">
                <a:solidFill>
                  <a:srgbClr val="0070C0"/>
                </a:solidFill>
              </a:rPr>
              <a:t>Demo</a:t>
            </a:r>
          </a:p>
          <a:p>
            <a:pPr lvl="1"/>
            <a:r>
              <a:rPr lang="en-US" dirty="0" smtClean="0"/>
              <a:t>Currently 3 examples designed for a smart phone interface</a:t>
            </a:r>
          </a:p>
          <a:p>
            <a:pPr lvl="1"/>
            <a:r>
              <a:rPr lang="en-US" dirty="0" smtClean="0"/>
              <a:t>Demo is a SoftPLC Remote in our office on the internet</a:t>
            </a:r>
          </a:p>
          <a:p>
            <a:pPr lvl="2"/>
            <a:r>
              <a:rPr lang="en-US" dirty="0" smtClean="0"/>
              <a:t>w/ advance notice we can set up the demo to temporarily send alarm emails/text messages to a particular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410200" y="3276600"/>
            <a:ext cx="2971800" cy="1600200"/>
          </a:xfrm>
        </p:spPr>
        <p:txBody>
          <a:bodyPr/>
          <a:lstStyle/>
          <a:p>
            <a:pPr algn="r"/>
            <a:r>
              <a:rPr lang="en-US" dirty="0" smtClean="0"/>
              <a:t>http://softplc.com</a:t>
            </a:r>
          </a:p>
          <a:p>
            <a:pPr algn="r"/>
            <a:r>
              <a:rPr lang="en-US" dirty="0" smtClean="0"/>
              <a:t>info@softplc.com</a:t>
            </a:r>
          </a:p>
          <a:p>
            <a:pPr algn="r"/>
            <a:r>
              <a:rPr lang="en-US" dirty="0" smtClean="0"/>
              <a:t>1-800-SoftPLC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609600"/>
            <a:ext cx="54864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4296" y="51816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This presentation available for download at:</a:t>
            </a:r>
          </a:p>
          <a:p>
            <a:endParaRPr lang="en-US" sz="800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dl.dropboxusercontent.com/u/49694441/SoftPLC_M2M_Solutions.pptx</a:t>
            </a:r>
          </a:p>
        </p:txBody>
      </p:sp>
    </p:spTree>
    <p:extLst>
      <p:ext uri="{BB962C8B-B14F-4D97-AF65-F5344CB8AC3E}">
        <p14:creationId xmlns:p14="http://schemas.microsoft.com/office/powerpoint/2010/main" val="41370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486400"/>
            <a:ext cx="8001000" cy="762000"/>
          </a:xfrm>
        </p:spPr>
        <p:txBody>
          <a:bodyPr/>
          <a:lstStyle/>
          <a:p>
            <a:r>
              <a:rPr lang="en-US" dirty="0" smtClean="0"/>
              <a:t>SoftPLC Corp.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001000" cy="4800600"/>
          </a:xfrm>
        </p:spPr>
        <p:txBody>
          <a:bodyPr/>
          <a:lstStyle/>
          <a:p>
            <a:r>
              <a:rPr lang="en-US" sz="2200" dirty="0" smtClean="0"/>
              <a:t>Customers world-wide in a vast array of industries &amp; applications:</a:t>
            </a:r>
          </a:p>
          <a:p>
            <a:pPr lvl="1"/>
            <a:r>
              <a:rPr lang="en-US" sz="2000" b="1" dirty="0" smtClean="0"/>
              <a:t>Wood/Paper </a:t>
            </a:r>
            <a:r>
              <a:rPr lang="en-US" sz="2000" dirty="0" smtClean="0"/>
              <a:t>–</a:t>
            </a:r>
            <a:r>
              <a:rPr lang="en-US" dirty="0" smtClean="0"/>
              <a:t> </a:t>
            </a:r>
            <a:r>
              <a:rPr lang="en-US" sz="1600" dirty="0" smtClean="0"/>
              <a:t>Boise Cascade, Weyerhaeuser, Int’l Paper, Bowater...</a:t>
            </a:r>
          </a:p>
          <a:p>
            <a:pPr lvl="1"/>
            <a:r>
              <a:rPr lang="en-US" sz="2000" b="1" dirty="0" smtClean="0"/>
              <a:t>Food/Beverage</a:t>
            </a:r>
            <a:r>
              <a:rPr lang="en-US" sz="2000" dirty="0" smtClean="0"/>
              <a:t> – </a:t>
            </a:r>
            <a:r>
              <a:rPr lang="en-US" sz="1600" dirty="0" smtClean="0"/>
              <a:t>ADM, Safeway, Kraft, </a:t>
            </a:r>
            <a:r>
              <a:rPr lang="en-US" sz="1600" dirty="0" err="1" smtClean="0"/>
              <a:t>TeePak</a:t>
            </a:r>
            <a:r>
              <a:rPr lang="en-US" sz="1600" dirty="0" smtClean="0"/>
              <a:t>, PepsiCo…</a:t>
            </a:r>
          </a:p>
          <a:p>
            <a:pPr lvl="1"/>
            <a:r>
              <a:rPr lang="en-US" sz="2000" b="1" dirty="0" smtClean="0"/>
              <a:t>Oil/Gas</a:t>
            </a:r>
            <a:r>
              <a:rPr lang="en-US" sz="2000" dirty="0" smtClean="0"/>
              <a:t> – </a:t>
            </a:r>
            <a:r>
              <a:rPr lang="en-US" sz="1600" dirty="0" smtClean="0"/>
              <a:t>Exxon Pipeline, BP,  </a:t>
            </a:r>
            <a:r>
              <a:rPr lang="en-US" sz="1600" dirty="0" err="1" smtClean="0"/>
              <a:t>SummitESP</a:t>
            </a:r>
            <a:r>
              <a:rPr lang="en-US" sz="1600" dirty="0" smtClean="0"/>
              <a:t>, </a:t>
            </a:r>
            <a:r>
              <a:rPr lang="en-US" sz="1600" dirty="0" err="1" smtClean="0"/>
              <a:t>CANRig</a:t>
            </a:r>
            <a:r>
              <a:rPr lang="en-US" sz="1600" dirty="0" smtClean="0"/>
              <a:t>, Imperial Oil &amp; Gas… </a:t>
            </a:r>
          </a:p>
          <a:p>
            <a:pPr lvl="1"/>
            <a:r>
              <a:rPr lang="en-US" sz="2000" b="1" dirty="0" smtClean="0"/>
              <a:t>Transportation</a:t>
            </a:r>
            <a:r>
              <a:rPr lang="en-US" sz="2000" dirty="0" smtClean="0"/>
              <a:t> – </a:t>
            </a:r>
            <a:r>
              <a:rPr lang="en-US" sz="1600" dirty="0" smtClean="0"/>
              <a:t>Ford, Detroit Diesel, GM, </a:t>
            </a:r>
            <a:r>
              <a:rPr lang="en-US" sz="1600" dirty="0" err="1" smtClean="0"/>
              <a:t>Schenck</a:t>
            </a:r>
            <a:r>
              <a:rPr lang="en-US" sz="1600" dirty="0" smtClean="0"/>
              <a:t>, Lockheed, Toyota…</a:t>
            </a:r>
          </a:p>
          <a:p>
            <a:pPr lvl="1"/>
            <a:r>
              <a:rPr lang="en-US" sz="2000" b="1" dirty="0" smtClean="0"/>
              <a:t>Quarries/Materials</a:t>
            </a:r>
            <a:r>
              <a:rPr lang="en-US" sz="2000" dirty="0" smtClean="0"/>
              <a:t> –</a:t>
            </a:r>
            <a:r>
              <a:rPr lang="en-US" sz="1600" dirty="0" err="1" smtClean="0"/>
              <a:t>Tilcon</a:t>
            </a:r>
            <a:r>
              <a:rPr lang="en-US" sz="1600" dirty="0" smtClean="0"/>
              <a:t>, </a:t>
            </a:r>
            <a:r>
              <a:rPr lang="en-US" sz="1600" dirty="0" err="1" smtClean="0"/>
              <a:t>LaFarge</a:t>
            </a:r>
            <a:r>
              <a:rPr lang="en-US" sz="1600" dirty="0" smtClean="0"/>
              <a:t>, Smurfit, Cadman…</a:t>
            </a:r>
          </a:p>
          <a:p>
            <a:pPr lvl="1"/>
            <a:r>
              <a:rPr lang="en-US" sz="2000" b="1" dirty="0" smtClean="0"/>
              <a:t>Power</a:t>
            </a:r>
            <a:r>
              <a:rPr lang="en-US" sz="2000" dirty="0" smtClean="0"/>
              <a:t> –</a:t>
            </a:r>
            <a:r>
              <a:rPr lang="en-US" sz="1600" dirty="0" smtClean="0"/>
              <a:t>Detroit Edison, </a:t>
            </a:r>
            <a:r>
              <a:rPr lang="en-US" sz="1600" dirty="0" err="1" smtClean="0"/>
              <a:t>Dracena</a:t>
            </a:r>
            <a:r>
              <a:rPr lang="en-US" sz="1600" dirty="0" smtClean="0"/>
              <a:t>, NW Natural Gas, SCADA </a:t>
            </a:r>
            <a:r>
              <a:rPr lang="en-US" sz="1600" dirty="0" err="1" smtClean="0"/>
              <a:t>Solns</a:t>
            </a:r>
            <a:r>
              <a:rPr lang="en-US" sz="1600" dirty="0" smtClean="0"/>
              <a:t>…</a:t>
            </a:r>
          </a:p>
          <a:p>
            <a:pPr lvl="2"/>
            <a:r>
              <a:rPr lang="en-US" sz="1400" dirty="0" smtClean="0">
                <a:solidFill>
                  <a:schemeClr val="accent3"/>
                </a:solidFill>
              </a:rPr>
              <a:t>17% of USA Hydro and 5% of USA Power is SoftPLC generated</a:t>
            </a:r>
          </a:p>
          <a:p>
            <a:pPr lvl="1"/>
            <a:r>
              <a:rPr lang="en-US" sz="2000" b="1" dirty="0" smtClean="0"/>
              <a:t>Water</a:t>
            </a:r>
            <a:r>
              <a:rPr lang="en-US" sz="2000" dirty="0" smtClean="0"/>
              <a:t> –</a:t>
            </a:r>
            <a:r>
              <a:rPr lang="en-US" sz="1600" dirty="0" smtClean="0"/>
              <a:t> </a:t>
            </a:r>
            <a:r>
              <a:rPr lang="en-US" sz="1600" dirty="0" err="1" smtClean="0"/>
              <a:t>Ebasco</a:t>
            </a:r>
            <a:r>
              <a:rPr lang="en-US" sz="1600" dirty="0" smtClean="0"/>
              <a:t>, Miami-Dade, Utilities </a:t>
            </a:r>
            <a:r>
              <a:rPr lang="en-US" sz="1600" dirty="0" err="1" smtClean="0"/>
              <a:t>Inc</a:t>
            </a:r>
            <a:r>
              <a:rPr lang="en-US" sz="1600" dirty="0" smtClean="0"/>
              <a:t>, Tonawanda…</a:t>
            </a:r>
          </a:p>
          <a:p>
            <a:pPr lvl="2"/>
            <a:r>
              <a:rPr lang="en-US" sz="1400" dirty="0" err="1" smtClean="0">
                <a:solidFill>
                  <a:schemeClr val="accent3"/>
                </a:solidFill>
              </a:rPr>
              <a:t>Approx</a:t>
            </a:r>
            <a:r>
              <a:rPr lang="en-US" sz="1400" dirty="0" smtClean="0">
                <a:solidFill>
                  <a:schemeClr val="accent3"/>
                </a:solidFill>
              </a:rPr>
              <a:t> 60% of water applications in Taiwan are SoftPLC controlled</a:t>
            </a:r>
            <a:endParaRPr lang="en-US" sz="1400" dirty="0">
              <a:solidFill>
                <a:schemeClr val="accent3"/>
              </a:solidFill>
            </a:endParaRPr>
          </a:p>
          <a:p>
            <a:pPr lvl="1"/>
            <a:r>
              <a:rPr lang="en-US" sz="2000" b="1" dirty="0" err="1" smtClean="0"/>
              <a:t>Pharma</a:t>
            </a:r>
            <a:r>
              <a:rPr lang="en-US" sz="2000" b="1" dirty="0" smtClean="0"/>
              <a:t>/Semi-Con</a:t>
            </a:r>
            <a:r>
              <a:rPr lang="en-US" sz="2000" dirty="0" smtClean="0"/>
              <a:t> – </a:t>
            </a:r>
            <a:r>
              <a:rPr lang="en-US" sz="1600" dirty="0" smtClean="0"/>
              <a:t>Quest Labs, Bayer, 3M, Panasonic, </a:t>
            </a:r>
            <a:r>
              <a:rPr lang="en-US" sz="1600" dirty="0" err="1" smtClean="0"/>
              <a:t>ThermoBiostar</a:t>
            </a:r>
            <a:r>
              <a:rPr lang="en-US" sz="1600" dirty="0" smtClean="0"/>
              <a:t>…</a:t>
            </a:r>
          </a:p>
          <a:p>
            <a:pPr lvl="1"/>
            <a:r>
              <a:rPr lang="en-US" sz="2000" b="1" dirty="0" err="1" smtClean="0"/>
              <a:t>PetroChem</a:t>
            </a:r>
            <a:r>
              <a:rPr lang="en-US" sz="2000" dirty="0" smtClean="0"/>
              <a:t> –</a:t>
            </a:r>
            <a:r>
              <a:rPr lang="en-US" sz="1600" dirty="0" smtClean="0"/>
              <a:t> </a:t>
            </a:r>
            <a:r>
              <a:rPr lang="en-US" sz="1600" dirty="0" err="1" smtClean="0"/>
              <a:t>Sabic</a:t>
            </a:r>
            <a:r>
              <a:rPr lang="en-US" sz="1600" dirty="0" smtClean="0"/>
              <a:t> Plastics, China Petroleum, Shell, Formosa…</a:t>
            </a:r>
            <a:r>
              <a:rPr lang="en-US" dirty="0" smtClean="0"/>
              <a:t>  </a:t>
            </a:r>
          </a:p>
          <a:p>
            <a:pPr lvl="1"/>
            <a:r>
              <a:rPr lang="en-US" sz="2000" b="1" dirty="0"/>
              <a:t>M</a:t>
            </a:r>
            <a:r>
              <a:rPr lang="en-US" sz="2000" b="1" dirty="0" smtClean="0"/>
              <a:t>etals </a:t>
            </a:r>
            <a:r>
              <a:rPr lang="en-US" sz="2000" dirty="0" smtClean="0"/>
              <a:t>– </a:t>
            </a:r>
            <a:r>
              <a:rPr lang="en-US" sz="1600" dirty="0" err="1" smtClean="0"/>
              <a:t>ArcelorMittal</a:t>
            </a:r>
            <a:r>
              <a:rPr lang="en-US" sz="1600" dirty="0" smtClean="0"/>
              <a:t>, Alcoa, </a:t>
            </a:r>
            <a:r>
              <a:rPr lang="en-US" sz="1600" dirty="0" err="1" smtClean="0"/>
              <a:t>Valesul</a:t>
            </a:r>
            <a:r>
              <a:rPr lang="en-US" sz="1600" dirty="0" smtClean="0"/>
              <a:t> Aluminum, Midwest Metals…</a:t>
            </a:r>
          </a:p>
          <a:p>
            <a:pPr lvl="1"/>
            <a:r>
              <a:rPr lang="en-US" sz="1800" i="1" dirty="0" smtClean="0"/>
              <a:t>and many more!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6772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533400"/>
            <a:ext cx="8153400" cy="4501580"/>
          </a:xfrm>
        </p:spPr>
        <p:txBody>
          <a:bodyPr/>
          <a:lstStyle/>
          <a:p>
            <a:pPr lvl="0"/>
            <a:r>
              <a:rPr lang="en-US" dirty="0"/>
              <a:t>1996-ongoing: </a:t>
            </a:r>
            <a:r>
              <a:rPr lang="en-US" dirty="0" smtClean="0"/>
              <a:t>US </a:t>
            </a:r>
            <a:r>
              <a:rPr lang="en-US" dirty="0"/>
              <a:t>Army Corps of Engineers selected SoftPLC to replace old DCS system for hydroelectric </a:t>
            </a:r>
            <a:r>
              <a:rPr lang="en-US" dirty="0" smtClean="0"/>
              <a:t>dams</a:t>
            </a:r>
            <a:endParaRPr lang="en-US" dirty="0"/>
          </a:p>
          <a:p>
            <a:pPr lvl="1"/>
            <a:r>
              <a:rPr lang="en-US" dirty="0" smtClean="0"/>
              <a:t>&gt; 350 PLC's for unit controls, fish </a:t>
            </a:r>
            <a:r>
              <a:rPr lang="en-US" dirty="0" err="1" smtClean="0"/>
              <a:t>mgmt</a:t>
            </a:r>
            <a:r>
              <a:rPr lang="en-US" dirty="0" smtClean="0"/>
              <a:t>, navigation locks…</a:t>
            </a:r>
            <a:endParaRPr lang="en-US" sz="2000" i="1" dirty="0"/>
          </a:p>
          <a:p>
            <a:pPr lvl="0"/>
            <a:r>
              <a:rPr lang="en-US" dirty="0" smtClean="0"/>
              <a:t>Due </a:t>
            </a:r>
            <a:r>
              <a:rPr lang="en-US" dirty="0"/>
              <a:t>to project success, SoftPLC was selected in 2009 for Grand Coulee Dam upgrade by </a:t>
            </a:r>
            <a:r>
              <a:rPr lang="en-US" dirty="0" smtClean="0"/>
              <a:t>US </a:t>
            </a:r>
            <a:r>
              <a:rPr lang="en-US" dirty="0"/>
              <a:t>Bureau of Reclamation</a:t>
            </a:r>
          </a:p>
          <a:p>
            <a:pPr lvl="1"/>
            <a:r>
              <a:rPr lang="en-US" dirty="0"/>
              <a:t>Largest power plant in the </a:t>
            </a:r>
            <a:r>
              <a:rPr lang="en-US" dirty="0" smtClean="0"/>
              <a:t>USA, 3</a:t>
            </a:r>
            <a:r>
              <a:rPr lang="en-US" baseline="30000" dirty="0" smtClean="0"/>
              <a:t>rd</a:t>
            </a:r>
            <a:r>
              <a:rPr lang="en-US" dirty="0" smtClean="0"/>
              <a:t> largest in world</a:t>
            </a:r>
            <a:r>
              <a:rPr lang="en-US" i="1" dirty="0" smtClean="0"/>
              <a:t> (7GW)</a:t>
            </a:r>
          </a:p>
          <a:p>
            <a:pPr lvl="1"/>
            <a:r>
              <a:rPr lang="en-US" dirty="0" smtClean="0"/>
              <a:t>Pumps water to irrigate eastern half of Washington state</a:t>
            </a:r>
          </a:p>
          <a:p>
            <a:pPr lvl="1"/>
            <a:r>
              <a:rPr lang="en-US" dirty="0" smtClean="0"/>
              <a:t>Also using SoftPLC Web Studio HMI’s</a:t>
            </a:r>
            <a:endParaRPr lang="en-US" dirty="0"/>
          </a:p>
          <a:p>
            <a:r>
              <a:rPr lang="en-US" dirty="0" smtClean="0"/>
              <a:t>Combined, SoftPLC is used to generate over 5% of US power and 17% of US Hydropower</a:t>
            </a:r>
          </a:p>
          <a:p>
            <a:pPr lvl="1"/>
            <a:r>
              <a:rPr lang="en-US" dirty="0" smtClean="0"/>
              <a:t>Number of dams automated growing every year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034980"/>
            <a:ext cx="3657600" cy="107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7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689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8399" y="5029200"/>
            <a:ext cx="7543800" cy="1219200"/>
          </a:xfrm>
        </p:spPr>
        <p:txBody>
          <a:bodyPr/>
          <a:lstStyle/>
          <a:p>
            <a:r>
              <a:rPr lang="en-US" dirty="0" smtClean="0"/>
              <a:t>Product 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8396"/>
            <a:ext cx="2329142" cy="1892428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35313"/>
            <a:ext cx="1932711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7183755" cy="180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85" y="4038600"/>
            <a:ext cx="3689694" cy="204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445"/>
            <a:ext cx="4054979" cy="162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77" y="822799"/>
            <a:ext cx="1371600" cy="8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2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4876800"/>
            <a:ext cx="6781800" cy="1295400"/>
          </a:xfrm>
        </p:spPr>
        <p:txBody>
          <a:bodyPr/>
          <a:lstStyle/>
          <a:p>
            <a:r>
              <a:rPr lang="en-US" dirty="0" smtClean="0"/>
              <a:t>SoftPLC®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0040" y="580594"/>
            <a:ext cx="8576183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SoftPLC PAC’s </a:t>
            </a:r>
            <a:r>
              <a:rPr lang="en-US" sz="1800" i="1" dirty="0" smtClean="0"/>
              <a:t>(Programmable Automation Controllers</a:t>
            </a:r>
            <a:r>
              <a:rPr lang="en-US" sz="1800" i="1" dirty="0"/>
              <a:t>)</a:t>
            </a:r>
            <a:endParaRPr lang="en-US" sz="1800" i="1" dirty="0" smtClean="0"/>
          </a:p>
          <a:p>
            <a:pPr lvl="1"/>
            <a:r>
              <a:rPr lang="en-US" dirty="0" smtClean="0"/>
              <a:t>PLC’s/RTU’s/DCS functions </a:t>
            </a:r>
            <a:r>
              <a:rPr lang="en-US" sz="2000" b="1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data handling, computation and communication functions of computers</a:t>
            </a:r>
          </a:p>
          <a:p>
            <a:pPr lvl="1"/>
            <a:r>
              <a:rPr lang="en-US" dirty="0" smtClean="0"/>
              <a:t>All models include same features/functions and use same programming/maintenance software</a:t>
            </a:r>
          </a:p>
          <a:p>
            <a:pPr lvl="2"/>
            <a:r>
              <a:rPr lang="en-US" dirty="0"/>
              <a:t>Models differ </a:t>
            </a:r>
            <a:r>
              <a:rPr lang="en-US" dirty="0" smtClean="0"/>
              <a:t>by </a:t>
            </a:r>
            <a:r>
              <a:rPr lang="en-US" dirty="0"/>
              <a:t>hardware only </a:t>
            </a:r>
            <a:r>
              <a:rPr lang="en-US" sz="1600" i="1" dirty="0" smtClean="0"/>
              <a:t>(e.g.: </a:t>
            </a:r>
            <a:r>
              <a:rPr lang="en-US" sz="1600" i="1" dirty="0"/>
              <a:t>ports, memory, </a:t>
            </a:r>
            <a:r>
              <a:rPr lang="en-US" sz="1600" i="1" dirty="0" smtClean="0"/>
              <a:t>speed, ratings/certifications)</a:t>
            </a:r>
          </a:p>
          <a:p>
            <a:pPr lvl="1"/>
            <a:r>
              <a:rPr lang="en-US" dirty="0" smtClean="0"/>
              <a:t>Open Architecture – easy to interface to multiple vendor’s I/O, HMI/SCADA &amp; other equipment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554" y="3931133"/>
            <a:ext cx="2421829" cy="196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6066"/>
            <a:ext cx="1919675" cy="128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038"/>
            <a:ext cx="914400" cy="915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83906"/>
            <a:ext cx="1321532" cy="14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Custom 1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438086"/>
      </a:accent1>
      <a:accent2>
        <a:srgbClr val="83BBC1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4533</TotalTime>
  <Words>2610</Words>
  <Application>Microsoft Office PowerPoint</Application>
  <PresentationFormat>On-screen Show (4:3)</PresentationFormat>
  <Paragraphs>398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NewsPrint</vt:lpstr>
      <vt:lpstr>M2M Solutions</vt:lpstr>
      <vt:lpstr>Company overview</vt:lpstr>
      <vt:lpstr>Company Overview</vt:lpstr>
      <vt:lpstr>Corporate Strengths</vt:lpstr>
      <vt:lpstr>Corporate Strengths</vt:lpstr>
      <vt:lpstr>SoftPLC Corp. Customers</vt:lpstr>
      <vt:lpstr>Project Story</vt:lpstr>
      <vt:lpstr>Product line</vt:lpstr>
      <vt:lpstr>SoftPLC®</vt:lpstr>
      <vt:lpstr>SoftPLC</vt:lpstr>
      <vt:lpstr>SoftPLC Gateways</vt:lpstr>
      <vt:lpstr>Communication Products</vt:lpstr>
      <vt:lpstr>SoftPLC Web Studio</vt:lpstr>
      <vt:lpstr>SoftPLC PAC’s</vt:lpstr>
      <vt:lpstr>“What is a SoftPLC?”</vt:lpstr>
      <vt:lpstr>SoftPLC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Hardware Models</vt:lpstr>
      <vt:lpstr>Micro SoftPLC</vt:lpstr>
      <vt:lpstr>Smart SoftPLC</vt:lpstr>
      <vt:lpstr>Smart SoftPLC</vt:lpstr>
      <vt:lpstr>Hardbook SoftPLC</vt:lpstr>
      <vt:lpstr>SoftPLC &amp; TagWell</vt:lpstr>
      <vt:lpstr>System Components</vt:lpstr>
      <vt:lpstr>What is TagWell?</vt:lpstr>
      <vt:lpstr>TagWell Features/Benefits</vt:lpstr>
      <vt:lpstr>Intelligent SoftPLC Remotes</vt:lpstr>
      <vt:lpstr>Data Access</vt:lpstr>
      <vt:lpstr>Web Studio + TagWell</vt:lpstr>
      <vt:lpstr>Configurations</vt:lpstr>
      <vt:lpstr>PowerPoint Presentation</vt:lpstr>
      <vt:lpstr>  “Great Fit” applications</vt:lpstr>
      <vt:lpstr>Facility Control/Monitoring</vt:lpstr>
      <vt:lpstr>Vehicle Mounted Systems</vt:lpstr>
      <vt:lpstr>PowerPoint Presentation</vt:lpstr>
      <vt:lpstr>Remote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TagWell Live Demo</vt:lpstr>
      <vt:lpstr>Thanks!</vt:lpstr>
    </vt:vector>
  </TitlesOfParts>
  <Company>SoftPLC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  Control   Systems</dc:title>
  <dc:creator>Cindy Hollenbeck</dc:creator>
  <cp:lastModifiedBy>Cindy Hollenbeck</cp:lastModifiedBy>
  <cp:revision>312</cp:revision>
  <cp:lastPrinted>2015-10-19T07:57:34Z</cp:lastPrinted>
  <dcterms:created xsi:type="dcterms:W3CDTF">2011-09-15T17:38:40Z</dcterms:created>
  <dcterms:modified xsi:type="dcterms:W3CDTF">2015-10-20T17:15:51Z</dcterms:modified>
</cp:coreProperties>
</file>