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</p:sldMasterIdLst>
  <p:notesMasterIdLst>
    <p:notesMasterId r:id="rId32"/>
  </p:notesMasterIdLst>
  <p:sldIdLst>
    <p:sldId id="256" r:id="rId3"/>
    <p:sldId id="385" r:id="rId4"/>
    <p:sldId id="387" r:id="rId5"/>
    <p:sldId id="267" r:id="rId6"/>
    <p:sldId id="343" r:id="rId7"/>
    <p:sldId id="392" r:id="rId8"/>
    <p:sldId id="467" r:id="rId9"/>
    <p:sldId id="455" r:id="rId10"/>
    <p:sldId id="456" r:id="rId11"/>
    <p:sldId id="457" r:id="rId12"/>
    <p:sldId id="458" r:id="rId13"/>
    <p:sldId id="459" r:id="rId14"/>
    <p:sldId id="460" r:id="rId15"/>
    <p:sldId id="461" r:id="rId16"/>
    <p:sldId id="464" r:id="rId17"/>
    <p:sldId id="453" r:id="rId18"/>
    <p:sldId id="465" r:id="rId19"/>
    <p:sldId id="468" r:id="rId20"/>
    <p:sldId id="469" r:id="rId21"/>
    <p:sldId id="474" r:id="rId22"/>
    <p:sldId id="477" r:id="rId23"/>
    <p:sldId id="470" r:id="rId24"/>
    <p:sldId id="471" r:id="rId25"/>
    <p:sldId id="472" r:id="rId26"/>
    <p:sldId id="475" r:id="rId27"/>
    <p:sldId id="432" r:id="rId28"/>
    <p:sldId id="438" r:id="rId29"/>
    <p:sldId id="476" r:id="rId30"/>
    <p:sldId id="443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11" autoAdjust="0"/>
  </p:normalViewPr>
  <p:slideViewPr>
    <p:cSldViewPr>
      <p:cViewPr varScale="1">
        <p:scale>
          <a:sx n="71" d="100"/>
          <a:sy n="71" d="100"/>
        </p:scale>
        <p:origin x="-49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6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D94800-3584-4667-9F71-988AAAA60F7F}" type="datetimeFigureOut">
              <a:rPr lang="en-US" smtClean="0"/>
              <a:t>10/26/2015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61C67D-5C42-4AB2-BB97-E912AFA62C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741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1C67D-5C42-4AB2-BB97-E912AFA62C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4073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1C67D-5C42-4AB2-BB97-E912AFA62C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0741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1C67D-5C42-4AB2-BB97-E912AFA62C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9487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1C67D-5C42-4AB2-BB97-E912AFA62C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2019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1C67D-5C42-4AB2-BB97-E912AFA62C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3326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1C67D-5C42-4AB2-BB97-E912AFA62C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322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1C67D-5C42-4AB2-BB97-E912AFA62C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899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1C67D-5C42-4AB2-BB97-E912AFA62C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529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D82D7EA-DB31-4E08-AD53-D45E2FD4F657}" type="slidenum">
              <a:rPr lang="en-GB"/>
              <a:pPr/>
              <a:t>5</a:t>
            </a:fld>
            <a:endParaRPr lang="en-GB" dirty="0"/>
          </a:p>
        </p:txBody>
      </p:sp>
      <p:sp>
        <p:nvSpPr>
          <p:cNvPr id="136193" name="Text Box 1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endParaRPr lang="en-GB" sz="1200" dirty="0"/>
          </a:p>
        </p:txBody>
      </p:sp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endParaRPr lang="en-GB" sz="1200" dirty="0"/>
          </a:p>
        </p:txBody>
      </p:sp>
      <p:sp>
        <p:nvSpPr>
          <p:cNvPr id="136195" name="Text Box 3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6196" name="Rectangle 4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586DA61-3651-4F56-A0B6-ABB0C1A15753}" type="slidenum">
              <a:rPr lang="en-GB"/>
              <a:pPr/>
              <a:t>6</a:t>
            </a:fld>
            <a:endParaRPr lang="en-GB" dirty="0"/>
          </a:p>
        </p:txBody>
      </p:sp>
      <p:sp>
        <p:nvSpPr>
          <p:cNvPr id="1351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51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1C67D-5C42-4AB2-BB97-E912AFA62CA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41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1C67D-5C42-4AB2-BB97-E912AFA62C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860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1C67D-5C42-4AB2-BB97-E912AFA62C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499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1C67D-5C42-4AB2-BB97-E912AFA62C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479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6306980"/>
            <a:ext cx="1828800" cy="481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E23A-F299-421F-95C0-E00C1CC25A60}" type="datetimeFigureOut">
              <a:rPr lang="en-US" smtClean="0"/>
              <a:t>10/26/2015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3451-E71F-4457-BE10-7C50B8C8857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E23A-F299-421F-95C0-E00C1CC25A60}" type="datetimeFigureOut">
              <a:rPr lang="en-US" smtClean="0"/>
              <a:t>10/26/2015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3451-E71F-4457-BE10-7C50B8C8857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6306980"/>
            <a:ext cx="1828800" cy="48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63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6327717"/>
            <a:ext cx="1828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626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9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21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E23A-F299-421F-95C0-E00C1CC25A60}" type="datetimeFigureOut">
              <a:rPr lang="en-US" smtClean="0">
                <a:solidFill>
                  <a:srgbClr val="424456">
                    <a:lumMod val="90000"/>
                    <a:lumOff val="10000"/>
                  </a:srgbClr>
                </a:solidFill>
              </a:rPr>
              <a:pPr/>
              <a:t>10/26/2015</a:t>
            </a:fld>
            <a:endParaRPr lang="en-US" dirty="0">
              <a:solidFill>
                <a:srgbClr val="424456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24456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3451-E71F-4457-BE10-7C50B8C88570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78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E23A-F299-421F-95C0-E00C1CC25A60}" type="datetimeFigureOut">
              <a:rPr lang="en-US" smtClean="0">
                <a:solidFill>
                  <a:srgbClr val="424456">
                    <a:lumMod val="90000"/>
                    <a:lumOff val="10000"/>
                  </a:srgbClr>
                </a:solidFill>
              </a:rPr>
              <a:pPr/>
              <a:t>10/26/2015</a:t>
            </a:fld>
            <a:endParaRPr lang="en-US" dirty="0">
              <a:solidFill>
                <a:srgbClr val="424456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24456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3451-E71F-4457-BE10-7C50B8C88570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57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E23A-F299-421F-95C0-E00C1CC25A60}" type="datetimeFigureOut">
              <a:rPr lang="en-US" smtClean="0">
                <a:solidFill>
                  <a:srgbClr val="424456">
                    <a:lumMod val="90000"/>
                    <a:lumOff val="10000"/>
                  </a:srgbClr>
                </a:solidFill>
              </a:rPr>
              <a:pPr/>
              <a:t>10/26/2015</a:t>
            </a:fld>
            <a:endParaRPr lang="en-US" dirty="0">
              <a:solidFill>
                <a:srgbClr val="424456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24456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3451-E71F-4457-BE10-7C50B8C88570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509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064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E23A-F299-421F-95C0-E00C1CC25A60}" type="datetimeFigureOut">
              <a:rPr lang="en-US" smtClean="0">
                <a:solidFill>
                  <a:srgbClr val="424456">
                    <a:lumMod val="90000"/>
                    <a:lumOff val="10000"/>
                  </a:srgbClr>
                </a:solidFill>
              </a:rPr>
              <a:pPr/>
              <a:t>10/26/2015</a:t>
            </a:fld>
            <a:endParaRPr lang="en-US" dirty="0">
              <a:solidFill>
                <a:srgbClr val="424456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24456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3451-E71F-4457-BE10-7C50B8C88570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99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E23A-F299-421F-95C0-E00C1CC25A60}" type="datetimeFigureOut">
              <a:rPr lang="en-US" smtClean="0">
                <a:solidFill>
                  <a:srgbClr val="424456">
                    <a:lumMod val="90000"/>
                    <a:lumOff val="10000"/>
                  </a:srgbClr>
                </a:solidFill>
              </a:rPr>
              <a:pPr/>
              <a:t>10/26/2015</a:t>
            </a:fld>
            <a:endParaRPr lang="en-US" dirty="0">
              <a:solidFill>
                <a:srgbClr val="424456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24456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3451-E71F-4457-BE10-7C50B8C88570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1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838200" y="1981200"/>
            <a:ext cx="3770313" cy="41052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0913" y="1981200"/>
            <a:ext cx="3770312" cy="4105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90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6327717"/>
            <a:ext cx="1828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E23A-F299-421F-95C0-E00C1CC25A60}" type="datetimeFigureOut">
              <a:rPr lang="en-US" smtClean="0"/>
              <a:t>10/26/2015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3451-E71F-4457-BE10-7C50B8C8857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E23A-F299-421F-95C0-E00C1CC25A60}" type="datetimeFigureOut">
              <a:rPr lang="en-US" smtClean="0"/>
              <a:t>10/26/2015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3451-E71F-4457-BE10-7C50B8C8857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E23A-F299-421F-95C0-E00C1CC25A60}" type="datetimeFigureOut">
              <a:rPr lang="en-US" smtClean="0"/>
              <a:t>10/26/2015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3451-E71F-4457-BE10-7C50B8C8857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52A2E23A-F299-421F-95C0-E00C1CC25A60}" type="datetimeFigureOut">
              <a:rPr lang="en-US" smtClean="0"/>
              <a:t>10/26/2015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9F03451-E71F-4457-BE10-7C50B8C8857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740" y="6286394"/>
            <a:ext cx="1828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52A2E23A-F299-421F-95C0-E00C1CC25A60}" type="datetimeFigureOut">
              <a:rPr lang="en-US" smtClean="0">
                <a:solidFill>
                  <a:srgbClr val="424456">
                    <a:lumMod val="90000"/>
                    <a:lumOff val="10000"/>
                  </a:srgbClr>
                </a:solidFill>
              </a:rPr>
              <a:pPr/>
              <a:t>10/26/2015</a:t>
            </a:fld>
            <a:endParaRPr lang="en-US" dirty="0">
              <a:solidFill>
                <a:srgbClr val="424456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 dirty="0">
              <a:solidFill>
                <a:srgbClr val="424456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9F03451-E71F-4457-BE10-7C50B8C88570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740" y="6286394"/>
            <a:ext cx="1828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7269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24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657600"/>
            <a:ext cx="7848600" cy="1447800"/>
          </a:xfrm>
        </p:spPr>
        <p:txBody>
          <a:bodyPr/>
          <a:lstStyle/>
          <a:p>
            <a:pPr algn="ctr">
              <a:lnSpc>
                <a:spcPts val="7000"/>
              </a:lnSpc>
            </a:pPr>
            <a:r>
              <a:rPr lang="en-US" sz="9600" dirty="0" smtClean="0">
                <a:latin typeface="Traffic" pitchFamily="82" charset="0"/>
              </a:rPr>
              <a:t>S</a:t>
            </a:r>
            <a:r>
              <a:rPr lang="en-US" sz="5400" dirty="0" smtClean="0"/>
              <a:t>mart   </a:t>
            </a:r>
            <a:r>
              <a:rPr lang="en-US" sz="9600" dirty="0" smtClean="0">
                <a:latin typeface="Traffic" pitchFamily="82" charset="0"/>
              </a:rPr>
              <a:t>C</a:t>
            </a:r>
            <a:r>
              <a:rPr lang="en-US" sz="5400" dirty="0" smtClean="0"/>
              <a:t>ontrol   </a:t>
            </a:r>
            <a:r>
              <a:rPr lang="en-US" sz="9600" dirty="0" smtClean="0">
                <a:latin typeface="Traffic" pitchFamily="82" charset="0"/>
              </a:rPr>
              <a:t>S</a:t>
            </a:r>
            <a:r>
              <a:rPr lang="en-US" sz="5400" dirty="0" smtClean="0"/>
              <a:t>ystems</a:t>
            </a:r>
            <a:endParaRPr lang="en-US" sz="5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62000"/>
            <a:ext cx="5486400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911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81400" y="609600"/>
            <a:ext cx="4800600" cy="3200400"/>
          </a:xfrm>
        </p:spPr>
        <p:txBody>
          <a:bodyPr/>
          <a:lstStyle/>
          <a:p>
            <a:r>
              <a:rPr lang="en-US" dirty="0" smtClean="0"/>
              <a:t>Data / Event Logger</a:t>
            </a:r>
          </a:p>
          <a:p>
            <a:pPr lvl="1"/>
            <a:r>
              <a:rPr lang="en-US" dirty="0" smtClean="0"/>
              <a:t>Log to internal Compact Flash or any external disk (including network drives)</a:t>
            </a:r>
          </a:p>
          <a:p>
            <a:pPr lvl="1"/>
            <a:r>
              <a:rPr lang="en-US" dirty="0" smtClean="0"/>
              <a:t>CSV, compressed binary or other file formats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839" y="3581400"/>
            <a:ext cx="1183537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3"/>
          <p:cNvSpPr txBox="1">
            <a:spLocks/>
          </p:cNvSpPr>
          <p:nvPr/>
        </p:nvSpPr>
        <p:spPr>
          <a:xfrm>
            <a:off x="3581399" y="3905251"/>
            <a:ext cx="4997757" cy="190499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Alarm Notification</a:t>
            </a:r>
          </a:p>
          <a:p>
            <a:pPr lvl="1"/>
            <a:r>
              <a:rPr lang="en-US" dirty="0" smtClean="0"/>
              <a:t>Email / Text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76" y="685800"/>
            <a:ext cx="14859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03" y="2160219"/>
            <a:ext cx="1112520" cy="1112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975" y="2054007"/>
            <a:ext cx="1143000" cy="1259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1697736" y="1676400"/>
            <a:ext cx="186690" cy="1905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17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581400"/>
            <a:ext cx="7620000" cy="2548128"/>
          </a:xfrm>
        </p:spPr>
        <p:txBody>
          <a:bodyPr/>
          <a:lstStyle/>
          <a:p>
            <a:r>
              <a:rPr lang="en-US" dirty="0" smtClean="0"/>
              <a:t>Protocol Converter / Communications Gateway</a:t>
            </a:r>
          </a:p>
          <a:p>
            <a:pPr lvl="1"/>
            <a:r>
              <a:rPr lang="en-US" dirty="0" smtClean="0"/>
              <a:t>Up to 16 protocols simultaneously</a:t>
            </a:r>
          </a:p>
          <a:p>
            <a:pPr lvl="1"/>
            <a:r>
              <a:rPr lang="en-US" dirty="0" smtClean="0"/>
              <a:t>No limit on data words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3400"/>
            <a:ext cx="7601767" cy="304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021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199" y="381000"/>
            <a:ext cx="5562601" cy="5181601"/>
          </a:xfrm>
        </p:spPr>
        <p:txBody>
          <a:bodyPr/>
          <a:lstStyle/>
          <a:p>
            <a:r>
              <a:rPr lang="en-US" dirty="0" smtClean="0"/>
              <a:t>PLC / PAC</a:t>
            </a:r>
          </a:p>
          <a:p>
            <a:pPr lvl="1"/>
            <a:r>
              <a:rPr lang="en-US" dirty="0" smtClean="0"/>
              <a:t>Controller logic (ladder, function blocks ….) “unlimited”</a:t>
            </a:r>
          </a:p>
          <a:p>
            <a:pPr lvl="1"/>
            <a:r>
              <a:rPr lang="en-US" dirty="0" smtClean="0"/>
              <a:t>I/O control over 20K points</a:t>
            </a:r>
          </a:p>
          <a:p>
            <a:pPr lvl="2"/>
            <a:r>
              <a:rPr lang="en-US" dirty="0" smtClean="0"/>
              <a:t>Select from hundreds of I/O and device vendors</a:t>
            </a:r>
          </a:p>
          <a:p>
            <a:pPr lvl="1"/>
            <a:r>
              <a:rPr lang="en-US" dirty="0" smtClean="0"/>
              <a:t>Communications - Multiple networks/ protocols supported</a:t>
            </a:r>
          </a:p>
          <a:p>
            <a:pPr lvl="2"/>
            <a:r>
              <a:rPr lang="en-US" dirty="0" smtClean="0"/>
              <a:t>Any </a:t>
            </a:r>
            <a:r>
              <a:rPr lang="en-US" dirty="0"/>
              <a:t>HMI / SCADA / </a:t>
            </a:r>
            <a:r>
              <a:rPr lang="en-US" dirty="0" smtClean="0"/>
              <a:t>DCS</a:t>
            </a:r>
          </a:p>
          <a:p>
            <a:pPr lvl="2"/>
            <a:r>
              <a:rPr lang="en-US" dirty="0" smtClean="0"/>
              <a:t>Other PLCs/PACs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1828800" cy="5535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66800"/>
            <a:ext cx="1905000" cy="195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9" y="2487500"/>
            <a:ext cx="7715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231" y="457200"/>
            <a:ext cx="695325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109210"/>
            <a:ext cx="1724025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334000"/>
            <a:ext cx="1371600" cy="758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016" y="4038599"/>
            <a:ext cx="660530" cy="128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130" y="3025663"/>
            <a:ext cx="1978497" cy="141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957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09600" y="3429000"/>
            <a:ext cx="8229600" cy="2700528"/>
          </a:xfrm>
        </p:spPr>
        <p:txBody>
          <a:bodyPr/>
          <a:lstStyle/>
          <a:p>
            <a:r>
              <a:rPr lang="en-US" dirty="0" smtClean="0"/>
              <a:t>IoT - Remote Monitoring &amp; Control via the Cloud</a:t>
            </a:r>
          </a:p>
          <a:p>
            <a:pPr lvl="1"/>
            <a:r>
              <a:rPr lang="en-US" dirty="0" smtClean="0"/>
              <a:t>TagWell is a free loadable function block in every SoftPLC</a:t>
            </a:r>
          </a:p>
          <a:p>
            <a:pPr lvl="1"/>
            <a:r>
              <a:rPr lang="en-US" dirty="0" smtClean="0"/>
              <a:t>SoftPLC can be a Gateway to other vendor’s equipment</a:t>
            </a:r>
          </a:p>
          <a:p>
            <a:pPr lvl="1"/>
            <a:r>
              <a:rPr lang="en-US" dirty="0" smtClean="0"/>
              <a:t>SoftPLC PAC’s can do control &amp; provide direct link to cloud</a:t>
            </a:r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6721"/>
            <a:ext cx="5181600" cy="2867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129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0" y="552450"/>
            <a:ext cx="4876800" cy="4171950"/>
          </a:xfrm>
        </p:spPr>
        <p:txBody>
          <a:bodyPr/>
          <a:lstStyle/>
          <a:p>
            <a:r>
              <a:rPr lang="en-US" dirty="0" smtClean="0"/>
              <a:t>Virtual HMI to Web Browser</a:t>
            </a:r>
          </a:p>
          <a:p>
            <a:pPr lvl="1"/>
            <a:r>
              <a:rPr lang="en-US" dirty="0" smtClean="0"/>
              <a:t>Embedded Web Server</a:t>
            </a:r>
          </a:p>
          <a:p>
            <a:pPr lvl="1"/>
            <a:r>
              <a:rPr lang="en-US" dirty="0" smtClean="0"/>
              <a:t>IoT View</a:t>
            </a:r>
          </a:p>
          <a:p>
            <a:r>
              <a:rPr lang="en-US" dirty="0" smtClean="0"/>
              <a:t>Any Ethernet connection</a:t>
            </a:r>
          </a:p>
          <a:p>
            <a:pPr lvl="1"/>
            <a:r>
              <a:rPr lang="en-US" dirty="0" smtClean="0"/>
              <a:t>Wired</a:t>
            </a:r>
          </a:p>
          <a:p>
            <a:pPr lvl="1"/>
            <a:r>
              <a:rPr lang="en-US" dirty="0" smtClean="0"/>
              <a:t>Wireless/Bluetooth</a:t>
            </a:r>
          </a:p>
          <a:p>
            <a:pPr lvl="1"/>
            <a:r>
              <a:rPr lang="en-US" dirty="0" smtClean="0"/>
              <a:t>Internet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523801"/>
            <a:ext cx="739378" cy="150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143" y="864019"/>
            <a:ext cx="1539457" cy="1185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402" y="3733800"/>
            <a:ext cx="2639595" cy="1925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003" y="2045030"/>
            <a:ext cx="938798" cy="1346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6553200" y="2718319"/>
            <a:ext cx="533400" cy="939281"/>
          </a:xfrm>
          <a:prstGeom prst="straightConnector1">
            <a:avLst/>
          </a:prstGeom>
          <a:ln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692380" y="2718319"/>
            <a:ext cx="684022" cy="673290"/>
          </a:xfrm>
          <a:prstGeom prst="straightConnector1">
            <a:avLst/>
          </a:prstGeom>
          <a:ln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553200" y="2133601"/>
            <a:ext cx="762000" cy="457200"/>
          </a:xfrm>
          <a:prstGeom prst="straightConnector1">
            <a:avLst/>
          </a:prstGeom>
          <a:ln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293" y="990600"/>
            <a:ext cx="726907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5" name="Straight Arrow Connector 24"/>
          <p:cNvCxnSpPr/>
          <p:nvPr/>
        </p:nvCxnSpPr>
        <p:spPr>
          <a:xfrm flipV="1">
            <a:off x="6477000" y="1795463"/>
            <a:ext cx="0" cy="795338"/>
          </a:xfrm>
          <a:prstGeom prst="straightConnector1">
            <a:avLst/>
          </a:prstGeom>
          <a:ln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565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16361"/>
            <a:ext cx="374107" cy="126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703149"/>
            <a:ext cx="870987" cy="164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99" y="4546285"/>
            <a:ext cx="3539218" cy="1415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327" y="4953000"/>
            <a:ext cx="2991307" cy="117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62000"/>
            <a:ext cx="2999415" cy="1658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191" y="2732242"/>
            <a:ext cx="1679774" cy="129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446" y="435472"/>
            <a:ext cx="938953" cy="1346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15416" y="587872"/>
            <a:ext cx="1920416" cy="5812928"/>
            <a:chOff x="-15416" y="587872"/>
            <a:chExt cx="1920416" cy="5812928"/>
          </a:xfrm>
        </p:grpSpPr>
        <p:pic>
          <p:nvPicPr>
            <p:cNvPr id="717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416" y="587872"/>
              <a:ext cx="1920416" cy="58129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57" y="2036350"/>
              <a:ext cx="1440658" cy="2686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114" y="1591342"/>
            <a:ext cx="1262062" cy="74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638" y="2104295"/>
            <a:ext cx="1920684" cy="278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00" y="508905"/>
            <a:ext cx="3051379" cy="1272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802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52400" y="5029200"/>
            <a:ext cx="8839200" cy="1242177"/>
          </a:xfrm>
        </p:spPr>
        <p:txBody>
          <a:bodyPr/>
          <a:lstStyle/>
          <a:p>
            <a:pPr algn="ctr"/>
            <a:r>
              <a:rPr lang="en-US" dirty="0" smtClean="0">
                <a:latin typeface="Segoe Print" panose="02000600000000000000" pitchFamily="2" charset="0"/>
              </a:rPr>
              <a:t>IoTPAC</a:t>
            </a:r>
            <a:r>
              <a:rPr lang="en-US" sz="6000" dirty="0" smtClean="0"/>
              <a:t> = </a:t>
            </a:r>
            <a:br>
              <a:rPr lang="en-US" sz="6000" dirty="0" smtClean="0"/>
            </a:br>
            <a:r>
              <a:rPr lang="en-US" sz="6000" dirty="0" smtClean="0"/>
              <a:t>SoftPLC + IoTView</a:t>
            </a:r>
            <a:endParaRPr lang="en-US" sz="6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79294"/>
            <a:ext cx="2556748" cy="251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3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76200"/>
            <a:ext cx="8374380" cy="646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53200" y="1143000"/>
            <a:ext cx="2202180" cy="4953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4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5800" y="1262390"/>
            <a:ext cx="121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Gatecraft Linux</a:t>
            </a:r>
            <a:endParaRPr lang="en-US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12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772400" cy="1600200"/>
          </a:xfrm>
        </p:spPr>
        <p:txBody>
          <a:bodyPr/>
          <a:lstStyle/>
          <a:p>
            <a:r>
              <a:rPr lang="en-US" dirty="0" smtClean="0"/>
              <a:t>Automation Configurations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419600" y="533401"/>
            <a:ext cx="4135902" cy="1013842"/>
          </a:xfrm>
        </p:spPr>
        <p:txBody>
          <a:bodyPr/>
          <a:lstStyle/>
          <a:p>
            <a:r>
              <a:rPr lang="en-US" dirty="0" smtClean="0"/>
              <a:t>Separate PLC + HMI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10438"/>
            <a:ext cx="1184487" cy="652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reeform 6"/>
          <p:cNvSpPr/>
          <p:nvPr/>
        </p:nvSpPr>
        <p:spPr>
          <a:xfrm>
            <a:off x="990601" y="1371600"/>
            <a:ext cx="1387685" cy="473697"/>
          </a:xfrm>
          <a:custGeom>
            <a:avLst/>
            <a:gdLst>
              <a:gd name="connsiteX0" fmla="*/ 45431 w 1636487"/>
              <a:gd name="connsiteY0" fmla="*/ 0 h 649326"/>
              <a:gd name="connsiteX1" fmla="*/ 200879 w 1636487"/>
              <a:gd name="connsiteY1" fmla="*/ 649224 h 649326"/>
              <a:gd name="connsiteX2" fmla="*/ 1636487 w 1636487"/>
              <a:gd name="connsiteY2" fmla="*/ 54864 h 649326"/>
              <a:gd name="connsiteX3" fmla="*/ 1636487 w 1636487"/>
              <a:gd name="connsiteY3" fmla="*/ 54864 h 64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6487" h="649326">
                <a:moveTo>
                  <a:pt x="45431" y="0"/>
                </a:moveTo>
                <a:cubicBezTo>
                  <a:pt x="-9433" y="320040"/>
                  <a:pt x="-64297" y="640080"/>
                  <a:pt x="200879" y="649224"/>
                </a:cubicBezTo>
                <a:cubicBezTo>
                  <a:pt x="466055" y="658368"/>
                  <a:pt x="1636487" y="54864"/>
                  <a:pt x="1636487" y="54864"/>
                </a:cubicBezTo>
                <a:lnTo>
                  <a:pt x="1636487" y="54864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050" y="457201"/>
            <a:ext cx="1490206" cy="120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1" y="2057400"/>
            <a:ext cx="2478587" cy="135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ontent Placeholder 8"/>
          <p:cNvSpPr>
            <a:spLocks noGrp="1"/>
          </p:cNvSpPr>
          <p:nvPr>
            <p:ph sz="half" idx="2"/>
          </p:nvPr>
        </p:nvSpPr>
        <p:spPr>
          <a:xfrm>
            <a:off x="4419600" y="2133601"/>
            <a:ext cx="4135902" cy="1013842"/>
          </a:xfrm>
        </p:spPr>
        <p:txBody>
          <a:bodyPr/>
          <a:lstStyle/>
          <a:p>
            <a:r>
              <a:rPr lang="en-US" dirty="0" smtClean="0"/>
              <a:t>Combined PLC + HMI</a:t>
            </a:r>
            <a:endParaRPr lang="en-US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57" y="3657600"/>
            <a:ext cx="3028071" cy="138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ontent Placeholder 8"/>
          <p:cNvSpPr>
            <a:spLocks noGrp="1"/>
          </p:cNvSpPr>
          <p:nvPr>
            <p:ph sz="half" idx="2"/>
          </p:nvPr>
        </p:nvSpPr>
        <p:spPr>
          <a:xfrm>
            <a:off x="4038600" y="3733800"/>
            <a:ext cx="4876800" cy="1013842"/>
          </a:xfrm>
        </p:spPr>
        <p:txBody>
          <a:bodyPr/>
          <a:lstStyle/>
          <a:p>
            <a:r>
              <a:rPr lang="en-US" dirty="0" smtClean="0"/>
              <a:t>Combined PLC + Virtual HMI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62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181600"/>
            <a:ext cx="7848600" cy="990600"/>
          </a:xfrm>
        </p:spPr>
        <p:txBody>
          <a:bodyPr/>
          <a:lstStyle/>
          <a:p>
            <a:r>
              <a:rPr lang="en-US" dirty="0" smtClean="0"/>
              <a:t>Compare Configurations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0568845"/>
              </p:ext>
            </p:extLst>
          </p:nvPr>
        </p:nvGraphicFramePr>
        <p:xfrm>
          <a:off x="381000" y="762000"/>
          <a:ext cx="845820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Function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Separate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Combined Hardware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Combined/Virtual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App</a:t>
                      </a:r>
                      <a:r>
                        <a:rPr lang="en-US" baseline="0" dirty="0" smtClean="0"/>
                        <a:t> Applicability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HMI Features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PLC Features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Maintenance Cost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Physical Size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Flexibility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Remote Access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Ease of Develop.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Energy Usage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878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4419600"/>
            <a:ext cx="8382000" cy="1676400"/>
          </a:xfrm>
        </p:spPr>
        <p:txBody>
          <a:bodyPr/>
          <a:lstStyle/>
          <a:p>
            <a:r>
              <a:rPr lang="en-US" dirty="0" smtClean="0"/>
              <a:t>Company overview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838200" y="1219200"/>
            <a:ext cx="7315200" cy="0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 w="lg" len="lg"/>
          </a:ln>
          <a:effectLst>
            <a:glow rad="101600">
              <a:schemeClr val="accent3">
                <a:lumMod val="20000"/>
                <a:lumOff val="80000"/>
                <a:alpha val="2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96779" y="833733"/>
            <a:ext cx="359073" cy="307777"/>
          </a:xfrm>
          <a:prstGeom prst="rect">
            <a:avLst/>
          </a:prstGeom>
          <a:noFill/>
        </p:spPr>
        <p:txBody>
          <a:bodyPr wrap="none" lIns="0" rIns="0" rtlCol="0" anchor="b">
            <a:spAutoFit/>
          </a:bodyPr>
          <a:lstStyle/>
          <a:p>
            <a:r>
              <a:rPr lang="en-US" sz="1400" dirty="0" smtClean="0"/>
              <a:t>1983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147420" y="842877"/>
            <a:ext cx="359073" cy="307777"/>
          </a:xfrm>
          <a:prstGeom prst="rect">
            <a:avLst/>
          </a:prstGeom>
          <a:noFill/>
        </p:spPr>
        <p:txBody>
          <a:bodyPr wrap="none" lIns="0" rIns="0" rtlCol="0" anchor="b">
            <a:spAutoFit/>
          </a:bodyPr>
          <a:lstStyle/>
          <a:p>
            <a:r>
              <a:rPr lang="en-US" sz="1400" dirty="0" smtClean="0"/>
              <a:t>1988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725579" y="835223"/>
            <a:ext cx="7620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400" dirty="0" smtClean="0"/>
              <a:t>1993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020979" y="835223"/>
            <a:ext cx="7620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400" dirty="0" smtClean="0"/>
              <a:t>2001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439490" y="835223"/>
            <a:ext cx="7620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400" dirty="0" smtClean="0"/>
              <a:t>2009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896779" y="1485900"/>
            <a:ext cx="492443" cy="8382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Tele-Denken formed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80736" y="1485900"/>
            <a:ext cx="492443" cy="8382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1st Release SoftPLC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19400" y="1409700"/>
            <a:ext cx="492443" cy="9906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Name change  to SoftPLC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61936" y="1371600"/>
            <a:ext cx="492443" cy="10668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Linux Version  SoftPLC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27822" y="1371600"/>
            <a:ext cx="492443" cy="10668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SmartBoard released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06779" y="1371600"/>
            <a:ext cx="492443" cy="10668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SoftPLC </a:t>
            </a:r>
          </a:p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Web Studio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76136" y="1371600"/>
            <a:ext cx="492443" cy="10668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Tealware I/O released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35179" y="835223"/>
            <a:ext cx="7620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400" dirty="0" smtClean="0"/>
              <a:t>1996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4706779" y="835223"/>
            <a:ext cx="7620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400" dirty="0" smtClean="0"/>
              <a:t>2007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1430179" y="835223"/>
            <a:ext cx="7620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400" dirty="0" smtClean="0"/>
              <a:t>1985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1430179" y="1181100"/>
            <a:ext cx="492443" cy="13335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1st Release TOPDOC/SoftWires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96001" y="835223"/>
            <a:ext cx="7620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400" dirty="0" smtClean="0"/>
              <a:t>2013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6037422" y="1371600"/>
            <a:ext cx="492443" cy="10668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TagWell released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05601" y="835223"/>
            <a:ext cx="591978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400" dirty="0" smtClean="0"/>
              <a:t>2014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6694599" y="1371600"/>
            <a:ext cx="492443" cy="10668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Micro SoftPLC released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37127" y="833734"/>
            <a:ext cx="359073" cy="307777"/>
          </a:xfrm>
          <a:prstGeom prst="rect">
            <a:avLst/>
          </a:prstGeom>
          <a:noFill/>
        </p:spPr>
        <p:txBody>
          <a:bodyPr wrap="none" lIns="0" rIns="0" rtlCol="0" anchor="b">
            <a:spAutoFit/>
          </a:bodyPr>
          <a:lstStyle/>
          <a:p>
            <a:r>
              <a:rPr lang="en-US" sz="1400" dirty="0" smtClean="0"/>
              <a:t>2015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7279291" y="1440180"/>
            <a:ext cx="492443" cy="88392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IoTPAC</a:t>
            </a:r>
          </a:p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released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12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3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repeatCount="3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repeatCount="3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959" y="2134850"/>
            <a:ext cx="1073441" cy="137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82867"/>
            <a:ext cx="1523179" cy="812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02" y="5003690"/>
            <a:ext cx="1048415" cy="89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02" y="545187"/>
            <a:ext cx="1492482" cy="2937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460" y="4424813"/>
            <a:ext cx="53753" cy="16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Curved Connector 4"/>
          <p:cNvCxnSpPr/>
          <p:nvPr/>
        </p:nvCxnSpPr>
        <p:spPr>
          <a:xfrm rot="5400000" flipH="1" flipV="1">
            <a:off x="2150296" y="3217764"/>
            <a:ext cx="1219867" cy="1185140"/>
          </a:xfrm>
          <a:prstGeom prst="curvedConnector3">
            <a:avLst>
              <a:gd name="adj1" fmla="val 50000"/>
            </a:avLst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6200000" flipH="1">
            <a:off x="2349725" y="1611853"/>
            <a:ext cx="786130" cy="762824"/>
          </a:xfrm>
          <a:prstGeom prst="curvedConnector3">
            <a:avLst>
              <a:gd name="adj1" fmla="val 50000"/>
            </a:avLst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1967181"/>
            <a:ext cx="3368418" cy="2071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917" y="4038601"/>
            <a:ext cx="3741753" cy="2239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1" name="Curved Connector 40"/>
          <p:cNvCxnSpPr/>
          <p:nvPr/>
        </p:nvCxnSpPr>
        <p:spPr>
          <a:xfrm flipV="1">
            <a:off x="2361379" y="3002891"/>
            <a:ext cx="762821" cy="248433"/>
          </a:xfrm>
          <a:prstGeom prst="curvedConnector3">
            <a:avLst>
              <a:gd name="adj1" fmla="val 50000"/>
            </a:avLst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205" y="190342"/>
            <a:ext cx="4045239" cy="219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675" y="1554253"/>
            <a:ext cx="1022118" cy="1124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681" y="3690024"/>
            <a:ext cx="2865437" cy="2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24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7775448" cy="1600200"/>
          </a:xfrm>
        </p:spPr>
        <p:txBody>
          <a:bodyPr/>
          <a:lstStyle/>
          <a:p>
            <a:r>
              <a:rPr lang="en-US" dirty="0" smtClean="0"/>
              <a:t>Example Remote System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09600"/>
            <a:ext cx="5526078" cy="46434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1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4648200"/>
            <a:ext cx="8763000" cy="1524000"/>
          </a:xfrm>
        </p:spPr>
        <p:txBody>
          <a:bodyPr/>
          <a:lstStyle/>
          <a:p>
            <a:r>
              <a:rPr lang="en-US" sz="7200" dirty="0" smtClean="0">
                <a:latin typeface="Segoe Print" panose="02000600000000000000" pitchFamily="2" charset="0"/>
              </a:rPr>
              <a:t>IoTPAC</a:t>
            </a:r>
            <a:r>
              <a:rPr lang="en-US" sz="7200" dirty="0" smtClean="0"/>
              <a:t> </a:t>
            </a:r>
            <a:br>
              <a:rPr lang="en-US" sz="7200" dirty="0" smtClean="0"/>
            </a:br>
            <a:r>
              <a:rPr lang="en-US" sz="7200" dirty="0" smtClean="0"/>
              <a:t>“great fit” applications</a:t>
            </a:r>
            <a:endParaRPr lang="en-US" sz="7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"/>
            <a:ext cx="3240087" cy="2790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618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505200" y="381000"/>
            <a:ext cx="5181600" cy="2976634"/>
          </a:xfrm>
        </p:spPr>
        <p:txBody>
          <a:bodyPr/>
          <a:lstStyle/>
          <a:p>
            <a:r>
              <a:rPr lang="en-US" dirty="0" smtClean="0"/>
              <a:t>In-Plant “unattended” machines</a:t>
            </a:r>
          </a:p>
          <a:p>
            <a:pPr lvl="1"/>
            <a:r>
              <a:rPr lang="en-US" dirty="0" smtClean="0"/>
              <a:t>Machines that need HMI only to load/start job, troubleshooting, etc.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onitor/control any machine on same interface device from anywhere in the factory or remotely </a:t>
            </a:r>
            <a:r>
              <a:rPr lang="en-US" sz="1800" i="1" dirty="0" smtClean="0"/>
              <a:t>(if PLC is on intranet/internet)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2895600" cy="290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79800"/>
            <a:ext cx="3924300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ontent Placeholder 5"/>
          <p:cNvSpPr>
            <a:spLocks noGrp="1"/>
          </p:cNvSpPr>
          <p:nvPr>
            <p:ph sz="half" idx="2"/>
          </p:nvPr>
        </p:nvSpPr>
        <p:spPr>
          <a:xfrm>
            <a:off x="4419600" y="3119366"/>
            <a:ext cx="4343400" cy="297663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Reduce cost, control cabinet size, maintenance</a:t>
            </a:r>
          </a:p>
          <a:p>
            <a:r>
              <a:rPr lang="en-US" sz="2400" dirty="0" smtClean="0"/>
              <a:t>Increase worker mobility / efficiency</a:t>
            </a:r>
          </a:p>
        </p:txBody>
      </p:sp>
    </p:spTree>
    <p:extLst>
      <p:ext uri="{BB962C8B-B14F-4D97-AF65-F5344CB8AC3E}">
        <p14:creationId xmlns:p14="http://schemas.microsoft.com/office/powerpoint/2010/main" val="425008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52800" y="1714500"/>
            <a:ext cx="5410200" cy="3276600"/>
          </a:xfrm>
        </p:spPr>
        <p:txBody>
          <a:bodyPr/>
          <a:lstStyle/>
          <a:p>
            <a:r>
              <a:rPr lang="en-US" dirty="0" smtClean="0"/>
              <a:t>Low cost systems</a:t>
            </a:r>
          </a:p>
          <a:p>
            <a:pPr lvl="1"/>
            <a:r>
              <a:rPr lang="en-US" dirty="0" smtClean="0"/>
              <a:t>On-board HMI cost not competitively possible, virtual HMI provides features at very low cost</a:t>
            </a:r>
          </a:p>
          <a:p>
            <a:r>
              <a:rPr lang="en-US" dirty="0" smtClean="0"/>
              <a:t>Small, embedded systems</a:t>
            </a:r>
          </a:p>
          <a:p>
            <a:pPr lvl="1"/>
            <a:r>
              <a:rPr lang="en-US" dirty="0" smtClean="0"/>
              <a:t>No physical space for on-board HMI</a:t>
            </a:r>
          </a:p>
          <a:p>
            <a:pPr lvl="1"/>
            <a:r>
              <a:rPr lang="en-US" dirty="0" smtClean="0"/>
              <a:t>On-board HMI not suitable for application</a:t>
            </a:r>
          </a:p>
          <a:p>
            <a:pPr lvl="1"/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1" y="533400"/>
            <a:ext cx="28194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05200"/>
            <a:ext cx="2682417" cy="253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538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542544"/>
            <a:ext cx="4648200" cy="2286000"/>
          </a:xfrm>
        </p:spPr>
        <p:txBody>
          <a:bodyPr/>
          <a:lstStyle/>
          <a:p>
            <a:r>
              <a:rPr lang="en-US" sz="2800" dirty="0" smtClean="0"/>
              <a:t>Vehicle mounted systems</a:t>
            </a:r>
          </a:p>
          <a:p>
            <a:pPr lvl="1"/>
            <a:r>
              <a:rPr lang="en-US" dirty="0" smtClean="0"/>
              <a:t>Vibration/extreme temperatures dictate more expensive monitor - IoTPAC reduces this cost by off-loading visual to portable browser, “throw-away” PC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048000"/>
            <a:ext cx="4190999" cy="222460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63500" dist="635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91" y="3886200"/>
            <a:ext cx="2899484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91" y="533400"/>
            <a:ext cx="3657601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490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181600"/>
            <a:ext cx="7924800" cy="990600"/>
          </a:xfrm>
        </p:spPr>
        <p:txBody>
          <a:bodyPr/>
          <a:lstStyle/>
          <a:p>
            <a:r>
              <a:rPr lang="en-US" dirty="0" smtClean="0"/>
              <a:t>Remote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9582" y="609600"/>
            <a:ext cx="6384418" cy="4648200"/>
          </a:xfrm>
        </p:spPr>
        <p:txBody>
          <a:bodyPr/>
          <a:lstStyle/>
          <a:p>
            <a:r>
              <a:rPr lang="en-US" sz="2800" dirty="0" smtClean="0"/>
              <a:t>Remote or unattended systems often only need local visual component during troubleshooting/configuration</a:t>
            </a:r>
          </a:p>
          <a:p>
            <a:pPr lvl="1"/>
            <a:r>
              <a:rPr lang="en-US" dirty="0" smtClean="0"/>
              <a:t>Virtual solution reduces hardware cost, physical size</a:t>
            </a:r>
          </a:p>
          <a:p>
            <a:pPr lvl="1"/>
            <a:r>
              <a:rPr lang="en-US" dirty="0" smtClean="0"/>
              <a:t>Eliminates touchscreen – often most </a:t>
            </a:r>
            <a:r>
              <a:rPr lang="en-US" dirty="0"/>
              <a:t>fragile </a:t>
            </a:r>
            <a:r>
              <a:rPr lang="en-US" dirty="0" smtClean="0"/>
              <a:t>component of system</a:t>
            </a:r>
            <a:endParaRPr lang="en-US" dirty="0"/>
          </a:p>
          <a:p>
            <a:pPr lvl="1"/>
            <a:r>
              <a:rPr lang="en-US" dirty="0" smtClean="0"/>
              <a:t>HMI and operator can be outside hazardous zone</a:t>
            </a:r>
          </a:p>
          <a:p>
            <a:pPr lvl="1"/>
            <a:r>
              <a:rPr lang="en-US" dirty="0" smtClean="0"/>
              <a:t>Logging/alarming/data acquisition can be done by IoTPAC and/or via cloud interface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07" y="838200"/>
            <a:ext cx="2390775" cy="1914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5181600"/>
            <a:ext cx="2009775" cy="15113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07" y="3124200"/>
            <a:ext cx="2390776" cy="179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1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84793"/>
            <a:ext cx="3717433" cy="2944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3985116"/>
            <a:ext cx="5943600" cy="2014728"/>
          </a:xfrm>
        </p:spPr>
        <p:txBody>
          <a:bodyPr/>
          <a:lstStyle/>
          <a:p>
            <a:r>
              <a:rPr lang="en-US" dirty="0" smtClean="0"/>
              <a:t>Remote Systems</a:t>
            </a:r>
          </a:p>
          <a:p>
            <a:pPr lvl="1"/>
            <a:r>
              <a:rPr lang="en-US" dirty="0" smtClean="0"/>
              <a:t>HMI needed for setup/maintenance only</a:t>
            </a:r>
          </a:p>
          <a:p>
            <a:pPr lvl="1"/>
            <a:r>
              <a:rPr lang="en-US" dirty="0" smtClean="0"/>
              <a:t>TagWell cloud provides SCADA interface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80311"/>
            <a:ext cx="4000500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83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990600"/>
            <a:ext cx="483870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1" y="4800600"/>
            <a:ext cx="3962400" cy="1319212"/>
          </a:xfrm>
        </p:spPr>
        <p:txBody>
          <a:bodyPr/>
          <a:lstStyle/>
          <a:p>
            <a:r>
              <a:rPr lang="en-US" sz="2800" dirty="0" smtClean="0"/>
              <a:t>Remote Systems</a:t>
            </a:r>
          </a:p>
          <a:p>
            <a:pPr lvl="1"/>
            <a:r>
              <a:rPr lang="en-US" dirty="0" smtClean="0"/>
              <a:t>Local interface not always  necessary/desired</a:t>
            </a: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"/>
            <a:ext cx="2581275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10" y="4214812"/>
            <a:ext cx="951941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343400"/>
            <a:ext cx="3352800" cy="2237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6" y="609600"/>
            <a:ext cx="3490976" cy="261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56516"/>
            <a:ext cx="1700334" cy="1316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25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3124200"/>
            <a:ext cx="7543800" cy="1524000"/>
          </a:xfrm>
        </p:spPr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62000" y="4892040"/>
            <a:ext cx="3429000" cy="990600"/>
          </a:xfrm>
        </p:spPr>
        <p:txBody>
          <a:bodyPr/>
          <a:lstStyle/>
          <a:p>
            <a:r>
              <a:rPr lang="en-US" dirty="0" smtClean="0"/>
              <a:t>http://softplc.com</a:t>
            </a:r>
          </a:p>
          <a:p>
            <a:r>
              <a:rPr lang="en-US" dirty="0" smtClean="0"/>
              <a:t>info@softplc.com</a:t>
            </a:r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609600"/>
            <a:ext cx="5486400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ubtitle 4"/>
          <p:cNvSpPr txBox="1">
            <a:spLocks/>
          </p:cNvSpPr>
          <p:nvPr/>
        </p:nvSpPr>
        <p:spPr>
          <a:xfrm>
            <a:off x="4953000" y="4953000"/>
            <a:ext cx="3429000" cy="990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/>
              <a:t>1-800-SoftPLC</a:t>
            </a:r>
          </a:p>
          <a:p>
            <a:pPr algn="r"/>
            <a:r>
              <a:rPr lang="en-US" dirty="0" smtClean="0"/>
              <a:t>512-264-8390</a:t>
            </a:r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08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8399" y="5029200"/>
            <a:ext cx="7543800" cy="1219200"/>
          </a:xfrm>
        </p:spPr>
        <p:txBody>
          <a:bodyPr/>
          <a:lstStyle/>
          <a:p>
            <a:r>
              <a:rPr lang="en-US" dirty="0" smtClean="0"/>
              <a:t>Product line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8396"/>
            <a:ext cx="2329142" cy="1892428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135313"/>
            <a:ext cx="1932711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7183755" cy="1808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285" y="4038600"/>
            <a:ext cx="3689694" cy="2041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3445"/>
            <a:ext cx="4054979" cy="162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077" y="822799"/>
            <a:ext cx="1371600" cy="84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1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5105400"/>
            <a:ext cx="7543800" cy="990600"/>
          </a:xfrm>
        </p:spPr>
        <p:txBody>
          <a:bodyPr/>
          <a:lstStyle/>
          <a:p>
            <a:r>
              <a:rPr lang="en-US" dirty="0" smtClean="0"/>
              <a:t>SoftPLC PAC’s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53206"/>
            <a:ext cx="2378075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17648"/>
            <a:ext cx="2000250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25" y="253206"/>
            <a:ext cx="914400" cy="9159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786655"/>
            <a:ext cx="1321532" cy="165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0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idx="1"/>
          </p:nvPr>
        </p:nvSpPr>
        <p:spPr>
          <a:xfrm>
            <a:off x="762000" y="533400"/>
            <a:ext cx="8001000" cy="43434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SoftPLC’s are </a:t>
            </a:r>
            <a:r>
              <a:rPr lang="en-GB" b="1" dirty="0">
                <a:solidFill>
                  <a:srgbClr val="FF0000"/>
                </a:solidFill>
              </a:rPr>
              <a:t>not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PLC’s</a:t>
            </a:r>
          </a:p>
          <a:p>
            <a:pPr lvl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Better communications and data handling</a:t>
            </a:r>
          </a:p>
          <a:p>
            <a:pPr lvl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Advanced features – even beyond proprietary PAC’s</a:t>
            </a:r>
          </a:p>
          <a:p>
            <a:pPr lvl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Truly open architecture</a:t>
            </a:r>
          </a:p>
          <a:p>
            <a: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SoftPLC’s are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b="1" dirty="0">
                <a:solidFill>
                  <a:srgbClr val="FF0000"/>
                </a:solidFill>
              </a:rPr>
              <a:t>not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PC-based controllers</a:t>
            </a:r>
          </a:p>
          <a:p>
            <a:pPr lvl="1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Deterministic scan</a:t>
            </a:r>
            <a:r>
              <a:rPr lang="en-GB" sz="1800" i="1" dirty="0"/>
              <a:t> (“hard” </a:t>
            </a:r>
            <a:r>
              <a:rPr lang="en-GB" sz="1800" i="1" dirty="0" smtClean="0"/>
              <a:t>real-time) </a:t>
            </a:r>
            <a:endParaRPr lang="en-GB" sz="1800" i="1" dirty="0"/>
          </a:p>
          <a:p>
            <a:pPr lvl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Online run-mode program changes </a:t>
            </a:r>
          </a:p>
          <a:p>
            <a:pPr lvl="1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smtClean="0"/>
              <a:t>Troubleshoots </a:t>
            </a:r>
            <a:r>
              <a:rPr lang="en-GB" dirty="0"/>
              <a:t>like </a:t>
            </a:r>
            <a:r>
              <a:rPr lang="en-GB" dirty="0" smtClean="0"/>
              <a:t>a PLC</a:t>
            </a:r>
            <a:endParaRPr lang="en-GB" sz="1800" i="1" dirty="0"/>
          </a:p>
          <a:p>
            <a:pPr lvl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Runs on embedded Linux, no </a:t>
            </a:r>
            <a:r>
              <a:rPr lang="en-GB" dirty="0" smtClean="0"/>
              <a:t>Windows</a:t>
            </a:r>
          </a:p>
          <a:p>
            <a:pPr lvl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smtClean="0"/>
              <a:t>Minimal hardware requirements, no user interaction components</a:t>
            </a:r>
            <a:r>
              <a:rPr lang="en-GB" sz="1800" i="1" dirty="0" smtClean="0"/>
              <a:t> (e.g.: screen, keyboard/mouse, etc.)</a:t>
            </a:r>
            <a:endParaRPr lang="en-GB" sz="1800" i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62000" y="4876800"/>
            <a:ext cx="6781800" cy="1371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mtClean="0"/>
              <a:t>“What is a SoftPLC?”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89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7" fill="hold">
                <p:stCondLst>
                  <p:cond delay="0"/>
                </p:stCondLst>
                <p:childTnLst>
                  <p:animEffect transition="in" filter="box(out)">
                    <p:cBhvr>
                      <p:cTn id="28" dur="1000"/>
                      <p:tgtEl>
                        <p:sldTgt/>
                      </p:tgtEl>
                    </p:cBhvr>
                  </p:animEffect>
                </p:childTnLst>
              </p:cTn>
            </p:par>
          </p:childTnLst>
        </p:cTn>
      </p:par>
    </p:tnLst>
    <p:bldLst>
      <p:bldP spid="26626" grpId="0" uiExpand="1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876800"/>
            <a:ext cx="6781800" cy="1371600"/>
          </a:xfrm>
        </p:spPr>
        <p:txBody>
          <a:bodyPr/>
          <a:lstStyle/>
          <a:p>
            <a:r>
              <a:rPr lang="en-US" dirty="0" smtClean="0"/>
              <a:t>“What is a SoftPLC?”</a:t>
            </a:r>
            <a:endParaRPr lang="en-US" dirty="0"/>
          </a:p>
        </p:txBody>
      </p:sp>
      <p:sp>
        <p:nvSpPr>
          <p:cNvPr id="25602" name="Rectangle 2"/>
          <p:cNvSpPr>
            <a:spLocks noGrp="1" noChangeArrowheads="1"/>
          </p:cNvSpPr>
          <p:nvPr>
            <p:ph idx="1"/>
          </p:nvPr>
        </p:nvSpPr>
        <p:spPr>
          <a:xfrm>
            <a:off x="228600" y="533400"/>
            <a:ext cx="8763000" cy="48006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smtClean="0"/>
              <a:t>SoftPLC® is embedded control software that turns </a:t>
            </a:r>
            <a:r>
              <a:rPr lang="en-GB" dirty="0"/>
              <a:t>an industrial computer into an open architecture </a:t>
            </a:r>
            <a:r>
              <a:rPr lang="en-GB" dirty="0" smtClean="0"/>
              <a:t>controller </a:t>
            </a:r>
            <a:endParaRPr lang="en-GB" dirty="0"/>
          </a:p>
          <a:p>
            <a:pPr lvl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First “PAC” </a:t>
            </a:r>
            <a:r>
              <a:rPr lang="en-GB" sz="1800" i="1" dirty="0"/>
              <a:t>(Programmable Automation Controller)</a:t>
            </a:r>
            <a:r>
              <a:rPr lang="en-GB" sz="1800" dirty="0"/>
              <a:t> </a:t>
            </a:r>
            <a:r>
              <a:rPr lang="en-GB" dirty="0"/>
              <a:t>on the </a:t>
            </a:r>
            <a:r>
              <a:rPr lang="en-GB" dirty="0" smtClean="0"/>
              <a:t>market</a:t>
            </a:r>
          </a:p>
          <a:p>
            <a:pPr lvl="2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smtClean="0"/>
              <a:t>Features </a:t>
            </a:r>
            <a:r>
              <a:rPr lang="en-GB" dirty="0"/>
              <a:t>of </a:t>
            </a:r>
            <a:r>
              <a:rPr lang="en-GB" dirty="0" smtClean="0"/>
              <a:t>PLC’s</a:t>
            </a:r>
            <a:r>
              <a:rPr lang="en-GB" sz="1600" i="1" dirty="0" smtClean="0"/>
              <a:t> </a:t>
            </a:r>
            <a:r>
              <a:rPr lang="en-GB" sz="1600" i="1" dirty="0"/>
              <a:t>(I/O control, PID)</a:t>
            </a:r>
            <a:r>
              <a:rPr lang="en-GB" sz="1600" dirty="0">
                <a:solidFill>
                  <a:srgbClr val="C00000"/>
                </a:solidFill>
              </a:rPr>
              <a:t> </a:t>
            </a:r>
            <a:r>
              <a:rPr lang="en-GB" sz="1600" u="sng" dirty="0">
                <a:solidFill>
                  <a:srgbClr val="C00000"/>
                </a:solidFill>
              </a:rPr>
              <a:t>PLUS</a:t>
            </a:r>
            <a:r>
              <a:rPr lang="en-GB" dirty="0"/>
              <a:t> </a:t>
            </a:r>
            <a:r>
              <a:rPr lang="en-GB" dirty="0" smtClean="0"/>
              <a:t>computers </a:t>
            </a:r>
            <a:r>
              <a:rPr lang="en-GB" sz="1600" i="1" dirty="0"/>
              <a:t>(flexibility, networking, speed)</a:t>
            </a:r>
          </a:p>
          <a:p>
            <a:pPr lvl="3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Deterministic scan</a:t>
            </a:r>
            <a:r>
              <a:rPr lang="en-GB" sz="1400" i="1" dirty="0"/>
              <a:t> (“hard” </a:t>
            </a:r>
            <a:r>
              <a:rPr lang="en-GB" sz="1400" i="1" dirty="0" smtClean="0"/>
              <a:t>real-time) </a:t>
            </a:r>
            <a:endParaRPr lang="en-GB" sz="1400" i="1" dirty="0"/>
          </a:p>
          <a:p>
            <a:pPr lvl="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Online run-mode program changes, troubleshooting like PLC</a:t>
            </a:r>
            <a:endParaRPr lang="en-GB" sz="1200" i="1" dirty="0"/>
          </a:p>
          <a:p>
            <a:pPr lvl="2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smtClean="0"/>
              <a:t>Runs </a:t>
            </a:r>
            <a:r>
              <a:rPr lang="en-GB" dirty="0"/>
              <a:t>on dedicated “headless” </a:t>
            </a:r>
            <a:r>
              <a:rPr lang="en-GB" dirty="0" smtClean="0"/>
              <a:t>computer </a:t>
            </a:r>
            <a:r>
              <a:rPr lang="en-GB" sz="1600" i="1" dirty="0" smtClean="0"/>
              <a:t>(e.g.: </a:t>
            </a:r>
            <a:r>
              <a:rPr lang="en-GB" sz="1600" i="1" dirty="0"/>
              <a:t>no monitor, keyboard</a:t>
            </a:r>
            <a:r>
              <a:rPr lang="en-GB" sz="1600" i="1" dirty="0" smtClean="0"/>
              <a:t>…)</a:t>
            </a:r>
          </a:p>
          <a:p>
            <a:pPr lvl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smtClean="0"/>
              <a:t>Programming/Addressing modelled </a:t>
            </a:r>
            <a:r>
              <a:rPr lang="en-GB" dirty="0"/>
              <a:t>after A-B </a:t>
            </a:r>
            <a:r>
              <a:rPr lang="en-GB" dirty="0" smtClean="0"/>
              <a:t>PLC’s</a:t>
            </a:r>
            <a:r>
              <a:rPr lang="en-GB" sz="1600" i="1" dirty="0" smtClean="0"/>
              <a:t> (A-B </a:t>
            </a:r>
            <a:r>
              <a:rPr lang="en-GB" sz="1600" i="1" dirty="0"/>
              <a:t>PLC “on steroids</a:t>
            </a:r>
            <a:r>
              <a:rPr lang="en-GB" sz="1600" i="1" dirty="0" smtClean="0"/>
              <a:t>”)</a:t>
            </a:r>
            <a:endParaRPr lang="en-GB" sz="1600" i="1" dirty="0"/>
          </a:p>
          <a:p>
            <a:pPr lvl="2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Provides A-B users an easy, affordable upgrade </a:t>
            </a:r>
            <a:r>
              <a:rPr lang="en-GB" dirty="0" smtClean="0"/>
              <a:t>path</a:t>
            </a:r>
          </a:p>
          <a:p>
            <a:pPr lvl="2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smtClean="0"/>
              <a:t>&gt;70% of installed PLC base in Americas is A-B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296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3" fill="hold">
                <p:stCondLst>
                  <p:cond delay="0"/>
                </p:stCondLst>
                <p:childTnLst>
                  <p:animEffect transition="in" filter="box(out)">
                    <p:cBhvr>
                      <p:cTn id="34" dur="1000"/>
                      <p:tgtEl>
                        <p:sldTgt/>
                      </p:tgtEl>
                    </p:cBhvr>
                  </p:animEffect>
                </p:childTnLst>
              </p:cTn>
            </p:par>
          </p:childTnLst>
        </p:cTn>
      </p:par>
    </p:tnLst>
    <p:bldLst>
      <p:bldP spid="25602" grpId="0" uiExpand="1" build="p" bldLvl="3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 Models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57200"/>
            <a:ext cx="1321532" cy="146198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431" y="3709828"/>
            <a:ext cx="1785937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724535"/>
            <a:ext cx="1390650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98" y="538163"/>
            <a:ext cx="2720878" cy="220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080" y="2991818"/>
            <a:ext cx="1058068" cy="1210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394681"/>
            <a:ext cx="2000250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9599" y="2895600"/>
            <a:ext cx="2530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1"/>
                </a:solidFill>
              </a:rPr>
              <a:t>Smart SoftPLC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33800" y="4387334"/>
            <a:ext cx="2530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1"/>
                </a:solidFill>
              </a:rPr>
              <a:t>Micro SoftPLC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26162" y="2831068"/>
            <a:ext cx="2530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chemeClr val="accent1"/>
                </a:solidFill>
              </a:rPr>
              <a:t>Hardbook</a:t>
            </a:r>
            <a:r>
              <a:rPr lang="en-US" b="1" i="1" dirty="0" smtClean="0">
                <a:solidFill>
                  <a:schemeClr val="accent1"/>
                </a:solidFill>
              </a:rPr>
              <a:t> SoftPLC</a:t>
            </a:r>
            <a:endParaRPr lang="en-US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82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97153"/>
            <a:ext cx="222885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696200" cy="1600200"/>
          </a:xfrm>
        </p:spPr>
        <p:txBody>
          <a:bodyPr/>
          <a:lstStyle/>
          <a:p>
            <a:r>
              <a:rPr lang="en-US" dirty="0" smtClean="0"/>
              <a:t>Standard SoftPLC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Managed Switch / Router</a:t>
            </a:r>
          </a:p>
          <a:p>
            <a:pPr lvl="1"/>
            <a:r>
              <a:rPr lang="en-US" dirty="0" smtClean="0"/>
              <a:t>3 LAN, 1 WAN w/ PoE</a:t>
            </a:r>
          </a:p>
          <a:p>
            <a:pPr lvl="1"/>
            <a:r>
              <a:rPr lang="en-US" dirty="0" smtClean="0"/>
              <a:t>Fiber option on LAN</a:t>
            </a:r>
          </a:p>
          <a:p>
            <a:r>
              <a:rPr lang="en-US" dirty="0" smtClean="0"/>
              <a:t>Embedded Firewall / VPN</a:t>
            </a:r>
          </a:p>
          <a:p>
            <a:pPr lvl="1"/>
            <a:r>
              <a:rPr lang="en-US" dirty="0" smtClean="0"/>
              <a:t>Firmware Option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00201"/>
            <a:ext cx="222885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016" y="1981200"/>
            <a:ext cx="830215" cy="281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816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800" y="457200"/>
            <a:ext cx="6858000" cy="2862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85800" y="3505200"/>
            <a:ext cx="7772400" cy="2438400"/>
          </a:xfrm>
        </p:spPr>
        <p:txBody>
          <a:bodyPr/>
          <a:lstStyle/>
          <a:p>
            <a:r>
              <a:rPr lang="en-US" dirty="0" smtClean="0"/>
              <a:t>Remote Access Switch via traditional phone lines</a:t>
            </a:r>
          </a:p>
          <a:p>
            <a:pPr lvl="1"/>
            <a:r>
              <a:rPr lang="en-US" dirty="0" smtClean="0"/>
              <a:t>Access any device connected to Smart Ethernet ports</a:t>
            </a:r>
          </a:p>
          <a:p>
            <a:pPr lvl="1"/>
            <a:r>
              <a:rPr lang="en-US" dirty="0" smtClean="0"/>
              <a:t>Send alarms</a:t>
            </a:r>
          </a:p>
          <a:p>
            <a:pPr lvl="1"/>
            <a:r>
              <a:rPr lang="en-US" dirty="0" smtClean="0"/>
              <a:t>Supports dial-in and dial-out simultaneously</a:t>
            </a:r>
          </a:p>
          <a:p>
            <a:r>
              <a:rPr lang="en-US" dirty="0" smtClean="0"/>
              <a:t>With external modem, cell/satellite or other remote communications supported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49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Custom 1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438086"/>
      </a:accent1>
      <a:accent2>
        <a:srgbClr val="83BBC1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ewsPrint">
  <a:themeElements>
    <a:clrScheme name="Custom 1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438086"/>
      </a:accent1>
      <a:accent2>
        <a:srgbClr val="83BBC1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3073</TotalTime>
  <Words>701</Words>
  <Application>Microsoft Office PowerPoint</Application>
  <PresentationFormat>On-screen Show (4:3)</PresentationFormat>
  <Paragraphs>151</Paragraphs>
  <Slides>29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NewsPrint</vt:lpstr>
      <vt:lpstr>1_NewsPrint</vt:lpstr>
      <vt:lpstr>Smart   Control   Systems</vt:lpstr>
      <vt:lpstr>Company overview</vt:lpstr>
      <vt:lpstr>Product line</vt:lpstr>
      <vt:lpstr>SoftPLC PAC’s</vt:lpstr>
      <vt:lpstr>PowerPoint Presentation</vt:lpstr>
      <vt:lpstr>“What is a SoftPLC?”</vt:lpstr>
      <vt:lpstr>Hardware Models</vt:lpstr>
      <vt:lpstr>Standard SoftPLC Features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IoTPAC =  SoftPLC + IoTView</vt:lpstr>
      <vt:lpstr>PowerPoint Presentation</vt:lpstr>
      <vt:lpstr>Automation Configurations</vt:lpstr>
      <vt:lpstr>Compare Configurations</vt:lpstr>
      <vt:lpstr>PowerPoint Presentation</vt:lpstr>
      <vt:lpstr>Example Remote System</vt:lpstr>
      <vt:lpstr>IoTPAC  “great fit” applications</vt:lpstr>
      <vt:lpstr>PowerPoint Presentation</vt:lpstr>
      <vt:lpstr>PowerPoint Presentation</vt:lpstr>
      <vt:lpstr>PowerPoint Presentation</vt:lpstr>
      <vt:lpstr>Remote Systems</vt:lpstr>
      <vt:lpstr>PowerPoint Presentation</vt:lpstr>
      <vt:lpstr>PowerPoint Presentation</vt:lpstr>
      <vt:lpstr>Thanks!</vt:lpstr>
    </vt:vector>
  </TitlesOfParts>
  <Company>SoftPLC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  Control   Systems</dc:title>
  <dc:creator>Cindy Hollenbeck</dc:creator>
  <cp:lastModifiedBy>Cindy Hollenbeck</cp:lastModifiedBy>
  <cp:revision>240</cp:revision>
  <dcterms:created xsi:type="dcterms:W3CDTF">2011-09-15T17:38:40Z</dcterms:created>
  <dcterms:modified xsi:type="dcterms:W3CDTF">2015-10-26T14:16:28Z</dcterms:modified>
</cp:coreProperties>
</file>